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Helvetica Neue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owan Cockett"/>
  <p:cmAuthor clrIdx="1" id="1" initials="" lastIdx="4" name="Lindsey Heag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3E7A70-EA29-496F-AA4E-77E90BC876F2}">
  <a:tblStyle styleId="{2D3E7A70-EA29-496F-AA4E-77E90BC876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4.xml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5-10-20T03:59:22.935">
    <p:pos x="3065" y="581"/>
    <p:text>Move these in the same order as the next one.</p:text>
  </p:cm>
  <p:cm authorId="1" idx="1" dt="2015-10-20T03:20:51.044">
    <p:pos x="6000" y="0"/>
    <p:text>is it confusing that the order of fields, fluxes, phys props is different here than the next slide?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15-10-20T02:23:20.017">
    <p:pos x="196" y="136"/>
    <p:text>+doug@eos.ubc.ca , +rowanc1@gmail.com : what do you think of this?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15-10-20T05:03:20.232">
    <p:pos x="739" y="581"/>
    <p:text>Doug, you might be interested to see this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15-10-19T20:53:02.379">
    <p:pos x="0" y="664"/>
    <p:text>May not include this one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5c7f94c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5c7f94c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ec481d9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ec481d9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f14087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f14087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195b6d2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195b6d2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f1408741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f1408741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1195b6d2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1195b6d2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1195b6d2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1195b6d2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1195b6d2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1195b6d2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1195b6d2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1195b6d2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d518e1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d518e1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1158a2f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1158a2f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fc8325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fc8325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fc83252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fc8325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a “result”  that demonstrates the magnitude of change for 1 Hz and 5 Hz.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124a093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124a093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ec481d9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ec481d9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5c7f94c8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5c7f94c8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1239302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1239302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fe9c693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fe9c693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omit the mu part in the secondary source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fe9c693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fe9c693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can solve a single casing model or update if there is a fair amount of uncertainty in the background</a:t>
            </a:r>
            <a:endParaRPr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fe9c6938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fe9c693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latin typeface="Helvetica Neue"/>
                <a:ea typeface="Helvetica Neue"/>
                <a:cs typeface="Helvetica Neue"/>
                <a:sym typeface="Helvetica Neue"/>
              </a:rPr>
              <a:t>Note: Fields from casing only need to be computed once </a:t>
            </a:r>
            <a:r>
              <a:rPr b="1" lang="en-GB" sz="1400"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en-GB" sz="1400">
                <a:latin typeface="Helvetica Neue"/>
                <a:ea typeface="Helvetica Neue"/>
                <a:cs typeface="Helvetica Neue"/>
                <a:sym typeface="Helvetica Neue"/>
              </a:rPr>
              <a:t> background conductivity estimate is good</a:t>
            </a:r>
            <a:endParaRPr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f1408741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f1408741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1195b6d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1195b6d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fd518e1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fd518e1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in FV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cyl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Looked at the casing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it is important!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in 3D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PS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Inverse formulation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complete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cfb9dff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cfb9dff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f140874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f140874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5c7f94c8_8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5c7f94c8_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5c7f94c8_8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a5c7f94c8_8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1195b6d2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1195b6d2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a5c7f94c8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a5c7f94c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can solve a single casing model or update if there is a fair amount of uncertainty in the background</a:t>
            </a:r>
            <a:endParaRPr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cfe9c693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cfe9c693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omit the mu part in the secondary source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1195b6d2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1195b6d2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bd8a3224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bd8a322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1195b6d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1195b6d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bf08bd8c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bf08bd8c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1195b6d2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71195b6d2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EM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-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variations over orders of magnitude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-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often associated with fluids in sedimentary settings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Cased Wells: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long, thin conductive feature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conductivity contrast is orders of magnitude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more than geologic features of interest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variable conductivity, magnetic permeability, thickness</a:t>
            </a:r>
            <a:r>
              <a:rPr lang="en-GB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1195b6d2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1195b6d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1195b6d2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1195b6d2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1195b6d2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1195b6d2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71195b6d2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71195b6d2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1195b6d2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1195b6d2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1195b6d2_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1195b6d2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71195b6d2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71195b6d2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cfd518e1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cfd518e1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1195b6d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1195b6d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f74f65ce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f74f65ce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1239302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1239302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reformat for title.could omit the 0.1 Hz again.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74f65c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f74f65c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71158a2f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71158a2f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fd518e1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fd518e1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1158a2f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1158a2f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1195b6d2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1195b6d2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1158a2f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1158a2f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1" Type="http://schemas.openxmlformats.org/officeDocument/2006/relationships/image" Target="../media/image29.png"/><Relationship Id="rId10" Type="http://schemas.openxmlformats.org/officeDocument/2006/relationships/image" Target="../media/image25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61.png"/><Relationship Id="rId7" Type="http://schemas.openxmlformats.org/officeDocument/2006/relationships/image" Target="../media/image20.pn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62.png"/><Relationship Id="rId8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60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64.png"/><Relationship Id="rId6" Type="http://schemas.openxmlformats.org/officeDocument/2006/relationships/image" Target="../media/image38.png"/><Relationship Id="rId7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64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2.xml"/><Relationship Id="rId4" Type="http://schemas.openxmlformats.org/officeDocument/2006/relationships/image" Target="../media/image4.png"/><Relationship Id="rId9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2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3.png"/><Relationship Id="rId8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3.xml"/><Relationship Id="rId4" Type="http://schemas.openxmlformats.org/officeDocument/2006/relationships/image" Target="../media/image63.png"/><Relationship Id="rId5" Type="http://schemas.openxmlformats.org/officeDocument/2006/relationships/image" Target="../media/image28.png"/><Relationship Id="rId6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61.png"/><Relationship Id="rId7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comments" Target="../comments/comment4.xml"/><Relationship Id="rId4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26600" y="744575"/>
            <a:ext cx="76908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Helvetica Neue"/>
                <a:ea typeface="Helvetica Neue"/>
                <a:cs typeface="Helvetica Neue"/>
                <a:sym typeface="Helvetica Neue"/>
              </a:rPr>
              <a:t>Modelling electromagnetic problems in the presence of cased wells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26600" y="2681725"/>
            <a:ext cx="76908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Lindsey J. Heagy</a:t>
            </a:r>
            <a:r>
              <a:rPr baseline="30000" lang="en-GB" sz="16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1600"/>
              <a:t> </a:t>
            </a: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Rowan Cockett</a:t>
            </a:r>
            <a:r>
              <a:rPr baseline="30000" lang="en-GB" sz="1600"/>
              <a:t>1</a:t>
            </a: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, Douglas W. Oldenburg</a:t>
            </a:r>
            <a:r>
              <a:rPr baseline="30000" lang="en-GB" sz="1600"/>
              <a:t>1</a:t>
            </a: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 and Michael Wilt</a:t>
            </a:r>
            <a:r>
              <a:rPr baseline="30000" lang="en-GB" sz="1600"/>
              <a:t>2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26600" y="3659950"/>
            <a:ext cx="76908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GB" sz="1200"/>
              <a:t>University of British Columbia</a:t>
            </a: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 Geophysica</a:t>
            </a:r>
            <a:r>
              <a:rPr lang="en-GB" sz="1200"/>
              <a:t>l Inversion Facility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200"/>
              <a:t>2</a:t>
            </a:r>
            <a:r>
              <a:rPr lang="en-GB" sz="1200"/>
              <a:t>GroundMetrics 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Cylindrical mesh</a:t>
            </a:r>
            <a:endParaRPr/>
          </a:p>
        </p:txBody>
      </p:sp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381" y="1084136"/>
            <a:ext cx="2949169" cy="352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2"/>
          <p:cNvGrpSpPr/>
          <p:nvPr/>
        </p:nvGrpSpPr>
        <p:grpSpPr>
          <a:xfrm>
            <a:off x="5126650" y="887375"/>
            <a:ext cx="3438300" cy="3921700"/>
            <a:chOff x="5126650" y="887375"/>
            <a:chExt cx="3438300" cy="3921700"/>
          </a:xfrm>
        </p:grpSpPr>
        <p:pic>
          <p:nvPicPr>
            <p:cNvPr id="235" name="Google Shape;235;p22"/>
            <p:cNvPicPr preferRelativeResize="0"/>
            <p:nvPr/>
          </p:nvPicPr>
          <p:blipFill rotWithShape="1">
            <a:blip r:embed="rId4">
              <a:alphaModFix/>
            </a:blip>
            <a:srcRect b="17430" l="56944" r="0" t="0"/>
            <a:stretch/>
          </p:blipFill>
          <p:spPr>
            <a:xfrm>
              <a:off x="5126650" y="887375"/>
              <a:ext cx="3438300" cy="341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2"/>
            <p:cNvPicPr preferRelativeResize="0"/>
            <p:nvPr/>
          </p:nvPicPr>
          <p:blipFill rotWithShape="1">
            <a:blip r:embed="rId4">
              <a:alphaModFix/>
            </a:blip>
            <a:srcRect b="5220" l="74511" r="17176" t="82567"/>
            <a:stretch/>
          </p:blipFill>
          <p:spPr>
            <a:xfrm>
              <a:off x="6529500" y="4303775"/>
              <a:ext cx="663776" cy="505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22"/>
          <p:cNvPicPr preferRelativeResize="0"/>
          <p:nvPr/>
        </p:nvPicPr>
        <p:blipFill rotWithShape="1">
          <a:blip r:embed="rId5">
            <a:alphaModFix/>
          </a:blip>
          <a:srcRect b="0" l="32161" r="30397" t="81879"/>
          <a:stretch/>
        </p:blipFill>
        <p:spPr>
          <a:xfrm>
            <a:off x="5374125" y="290600"/>
            <a:ext cx="2657788" cy="666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75" y="1282400"/>
            <a:ext cx="4889876" cy="29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Primary: Cylindrical Symmetry - Dipole</a:t>
            </a:r>
            <a:endParaRPr/>
          </a:p>
        </p:txBody>
      </p:sp>
      <p:grpSp>
        <p:nvGrpSpPr>
          <p:cNvPr id="244" name="Google Shape;244;p23"/>
          <p:cNvGrpSpPr/>
          <p:nvPr/>
        </p:nvGrpSpPr>
        <p:grpSpPr>
          <a:xfrm>
            <a:off x="5126650" y="887375"/>
            <a:ext cx="3438300" cy="3921700"/>
            <a:chOff x="5126650" y="887375"/>
            <a:chExt cx="3438300" cy="3921700"/>
          </a:xfrm>
        </p:grpSpPr>
        <p:pic>
          <p:nvPicPr>
            <p:cNvPr id="245" name="Google Shape;245;p23"/>
            <p:cNvPicPr preferRelativeResize="0"/>
            <p:nvPr/>
          </p:nvPicPr>
          <p:blipFill rotWithShape="1">
            <a:blip r:embed="rId4">
              <a:alphaModFix/>
            </a:blip>
            <a:srcRect b="17430" l="56944" r="0" t="0"/>
            <a:stretch/>
          </p:blipFill>
          <p:spPr>
            <a:xfrm>
              <a:off x="5126650" y="887375"/>
              <a:ext cx="3438300" cy="341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3"/>
            <p:cNvPicPr preferRelativeResize="0"/>
            <p:nvPr/>
          </p:nvPicPr>
          <p:blipFill rotWithShape="1">
            <a:blip r:embed="rId4">
              <a:alphaModFix/>
            </a:blip>
            <a:srcRect b="5220" l="74511" r="17176" t="82567"/>
            <a:stretch/>
          </p:blipFill>
          <p:spPr>
            <a:xfrm>
              <a:off x="6529500" y="4303775"/>
              <a:ext cx="663776" cy="50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23"/>
          <p:cNvSpPr txBox="1"/>
          <p:nvPr>
            <p:ph idx="1" type="body"/>
          </p:nvPr>
        </p:nvSpPr>
        <p:spPr>
          <a:xfrm>
            <a:off x="1666800" y="3993375"/>
            <a:ext cx="20298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Magnetic Dipole</a:t>
            </a:r>
            <a:endParaRPr/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4821" y="2639284"/>
            <a:ext cx="251825" cy="20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3121" y="1519471"/>
            <a:ext cx="251825" cy="20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4575" y="3389346"/>
            <a:ext cx="251825" cy="19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 rotWithShape="1">
          <a:blip r:embed="rId8">
            <a:alphaModFix/>
          </a:blip>
          <a:srcRect b="55630" l="14170" r="0" t="0"/>
          <a:stretch/>
        </p:blipFill>
        <p:spPr>
          <a:xfrm>
            <a:off x="1571350" y="4450575"/>
            <a:ext cx="2220726" cy="3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8">
            <a:alphaModFix/>
          </a:blip>
          <a:srcRect b="68902" l="37115" r="55168" t="4627"/>
          <a:stretch/>
        </p:blipFill>
        <p:spPr>
          <a:xfrm>
            <a:off x="3312725" y="2602900"/>
            <a:ext cx="199650" cy="2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8">
            <a:alphaModFix/>
          </a:blip>
          <a:srcRect b="69251" l="68811" r="22762" t="4277"/>
          <a:stretch/>
        </p:blipFill>
        <p:spPr>
          <a:xfrm>
            <a:off x="4510875" y="1398200"/>
            <a:ext cx="217999" cy="2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75" y="1282400"/>
            <a:ext cx="4889876" cy="29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Primary: Cylindrical Symmetry - Dipole</a:t>
            </a:r>
            <a:endParaRPr/>
          </a:p>
        </p:txBody>
      </p:sp>
      <p:grpSp>
        <p:nvGrpSpPr>
          <p:cNvPr id="260" name="Google Shape;260;p24"/>
          <p:cNvGrpSpPr/>
          <p:nvPr/>
        </p:nvGrpSpPr>
        <p:grpSpPr>
          <a:xfrm>
            <a:off x="5126650" y="887375"/>
            <a:ext cx="3438300" cy="3921700"/>
            <a:chOff x="5126650" y="887375"/>
            <a:chExt cx="3438300" cy="3921700"/>
          </a:xfrm>
        </p:grpSpPr>
        <p:pic>
          <p:nvPicPr>
            <p:cNvPr id="261" name="Google Shape;261;p24"/>
            <p:cNvPicPr preferRelativeResize="0"/>
            <p:nvPr/>
          </p:nvPicPr>
          <p:blipFill rotWithShape="1">
            <a:blip r:embed="rId4">
              <a:alphaModFix/>
            </a:blip>
            <a:srcRect b="17430" l="56944" r="0" t="0"/>
            <a:stretch/>
          </p:blipFill>
          <p:spPr>
            <a:xfrm>
              <a:off x="5126650" y="887375"/>
              <a:ext cx="3438300" cy="341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4"/>
            <p:cNvPicPr preferRelativeResize="0"/>
            <p:nvPr/>
          </p:nvPicPr>
          <p:blipFill rotWithShape="1">
            <a:blip r:embed="rId4">
              <a:alphaModFix/>
            </a:blip>
            <a:srcRect b="5220" l="74511" r="17176" t="82567"/>
            <a:stretch/>
          </p:blipFill>
          <p:spPr>
            <a:xfrm>
              <a:off x="6529500" y="4303775"/>
              <a:ext cx="663776" cy="505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" name="Google Shape;2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775" y="3394725"/>
            <a:ext cx="200025" cy="19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5746" y="2617759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93950" y="1532971"/>
            <a:ext cx="271002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4"/>
          <p:cNvSpPr txBox="1"/>
          <p:nvPr>
            <p:ph idx="1" type="body"/>
          </p:nvPr>
        </p:nvSpPr>
        <p:spPr>
          <a:xfrm>
            <a:off x="1666800" y="3993375"/>
            <a:ext cx="20298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Electric Dipole</a:t>
            </a:r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8">
            <a:alphaModFix/>
          </a:blip>
          <a:srcRect b="0" l="24698" r="0" t="41731"/>
          <a:stretch/>
        </p:blipFill>
        <p:spPr>
          <a:xfrm>
            <a:off x="1738350" y="4351875"/>
            <a:ext cx="188672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8">
            <a:alphaModFix/>
          </a:blip>
          <a:srcRect b="19614" l="47956" r="42715" t="55628"/>
          <a:stretch/>
        </p:blipFill>
        <p:spPr>
          <a:xfrm>
            <a:off x="3298713" y="2607175"/>
            <a:ext cx="2337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 rotWithShape="1">
          <a:blip r:embed="rId8">
            <a:alphaModFix/>
          </a:blip>
          <a:srcRect b="17358" l="70394" r="22960" t="53214"/>
          <a:stretch/>
        </p:blipFill>
        <p:spPr>
          <a:xfrm>
            <a:off x="4536625" y="1369900"/>
            <a:ext cx="166500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Formulations of Maxwell</a:t>
            </a:r>
            <a:endParaRPr/>
          </a:p>
        </p:txBody>
      </p:sp>
      <p:sp>
        <p:nvSpPr>
          <p:cNvPr id="275" name="Google Shape;275;p25"/>
          <p:cNvSpPr txBox="1"/>
          <p:nvPr>
            <p:ph idx="1" type="body"/>
          </p:nvPr>
        </p:nvSpPr>
        <p:spPr>
          <a:xfrm>
            <a:off x="311700" y="923875"/>
            <a:ext cx="3999900" cy="3958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E-B Formulation:</a:t>
            </a:r>
            <a:endParaRPr/>
          </a:p>
        </p:txBody>
      </p:sp>
      <p:sp>
        <p:nvSpPr>
          <p:cNvPr id="276" name="Google Shape;276;p25"/>
          <p:cNvSpPr txBox="1"/>
          <p:nvPr>
            <p:ph idx="2" type="body"/>
          </p:nvPr>
        </p:nvSpPr>
        <p:spPr>
          <a:xfrm>
            <a:off x="4832400" y="923875"/>
            <a:ext cx="3999900" cy="3958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H-J Formulation:</a:t>
            </a:r>
            <a:endParaRPr/>
          </a:p>
        </p:txBody>
      </p:sp>
      <p:pic>
        <p:nvPicPr>
          <p:cNvPr id="277" name="Google Shape;2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49" y="1441613"/>
            <a:ext cx="2587400" cy="8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560" y="1441625"/>
            <a:ext cx="2505590" cy="80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5"/>
          <p:cNvGrpSpPr/>
          <p:nvPr/>
        </p:nvGrpSpPr>
        <p:grpSpPr>
          <a:xfrm>
            <a:off x="1149601" y="2273240"/>
            <a:ext cx="2219766" cy="2538517"/>
            <a:chOff x="5126650" y="887375"/>
            <a:chExt cx="3438300" cy="3921700"/>
          </a:xfrm>
        </p:grpSpPr>
        <p:pic>
          <p:nvPicPr>
            <p:cNvPr id="280" name="Google Shape;280;p25"/>
            <p:cNvPicPr preferRelativeResize="0"/>
            <p:nvPr/>
          </p:nvPicPr>
          <p:blipFill rotWithShape="1">
            <a:blip r:embed="rId5">
              <a:alphaModFix/>
            </a:blip>
            <a:srcRect b="17430" l="56944" r="0" t="0"/>
            <a:stretch/>
          </p:blipFill>
          <p:spPr>
            <a:xfrm>
              <a:off x="5126650" y="887375"/>
              <a:ext cx="3438300" cy="341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5"/>
            <p:cNvPicPr preferRelativeResize="0"/>
            <p:nvPr/>
          </p:nvPicPr>
          <p:blipFill rotWithShape="1">
            <a:blip r:embed="rId5">
              <a:alphaModFix/>
            </a:blip>
            <a:srcRect b="5220" l="74511" r="17176" t="82567"/>
            <a:stretch/>
          </p:blipFill>
          <p:spPr>
            <a:xfrm>
              <a:off x="6529500" y="4303775"/>
              <a:ext cx="663776" cy="505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2" name="Google Shape;28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1100" y="3407387"/>
            <a:ext cx="162576" cy="12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6708" y="2682474"/>
            <a:ext cx="162576" cy="12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0042" y="3892941"/>
            <a:ext cx="162576" cy="126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25"/>
          <p:cNvGrpSpPr/>
          <p:nvPr/>
        </p:nvGrpSpPr>
        <p:grpSpPr>
          <a:xfrm>
            <a:off x="5683838" y="2273241"/>
            <a:ext cx="2225612" cy="2538517"/>
            <a:chOff x="5126650" y="887375"/>
            <a:chExt cx="3438300" cy="3921700"/>
          </a:xfrm>
        </p:grpSpPr>
        <p:pic>
          <p:nvPicPr>
            <p:cNvPr id="286" name="Google Shape;286;p25"/>
            <p:cNvPicPr preferRelativeResize="0"/>
            <p:nvPr/>
          </p:nvPicPr>
          <p:blipFill rotWithShape="1">
            <a:blip r:embed="rId5">
              <a:alphaModFix/>
            </a:blip>
            <a:srcRect b="17430" l="56944" r="0" t="0"/>
            <a:stretch/>
          </p:blipFill>
          <p:spPr>
            <a:xfrm>
              <a:off x="5126650" y="887375"/>
              <a:ext cx="3438300" cy="341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5"/>
            <p:cNvPicPr preferRelativeResize="0"/>
            <p:nvPr/>
          </p:nvPicPr>
          <p:blipFill rotWithShape="1">
            <a:blip r:embed="rId5">
              <a:alphaModFix/>
            </a:blip>
            <a:srcRect b="5220" l="74511" r="17176" t="82567"/>
            <a:stretch/>
          </p:blipFill>
          <p:spPr>
            <a:xfrm>
              <a:off x="6529500" y="4303775"/>
              <a:ext cx="663776" cy="505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0163" y="3896130"/>
            <a:ext cx="129468" cy="12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51382" y="3393227"/>
            <a:ext cx="129469" cy="12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3713" y="2691082"/>
            <a:ext cx="175409" cy="129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the casing</a:t>
            </a:r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01" y="789125"/>
            <a:ext cx="5816599" cy="42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25" y="1248725"/>
            <a:ext cx="8134560" cy="33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the casing: Source types</a:t>
            </a:r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1395525" y="3687300"/>
            <a:ext cx="195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magnetic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flux 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4052850" y="3706950"/>
            <a:ext cx="195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6699450" y="4638125"/>
            <a:ext cx="195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5" y="1109600"/>
            <a:ext cx="598500" cy="32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5">
            <a:alphaModFix/>
          </a:blip>
          <a:srcRect b="0" l="78255" r="0" t="0"/>
          <a:stretch/>
        </p:blipFill>
        <p:spPr>
          <a:xfrm>
            <a:off x="1793400" y="1203275"/>
            <a:ext cx="189944" cy="2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 rotWithShape="1">
          <a:blip r:embed="rId5">
            <a:alphaModFix/>
          </a:blip>
          <a:srcRect b="0" l="43695" r="34560" t="0"/>
          <a:stretch/>
        </p:blipFill>
        <p:spPr>
          <a:xfrm>
            <a:off x="4477025" y="1224458"/>
            <a:ext cx="189944" cy="2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 rotWithShape="1">
          <a:blip r:embed="rId5">
            <a:alphaModFix/>
          </a:blip>
          <a:srcRect b="0" l="-2" r="78257" t="0"/>
          <a:stretch/>
        </p:blipFill>
        <p:spPr>
          <a:xfrm>
            <a:off x="7185728" y="1215165"/>
            <a:ext cx="189944" cy="2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 txBox="1"/>
          <p:nvPr/>
        </p:nvSpPr>
        <p:spPr>
          <a:xfrm>
            <a:off x="6739425" y="3687300"/>
            <a:ext cx="195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8"/>
          <p:cNvPicPr preferRelativeResize="0"/>
          <p:nvPr/>
        </p:nvPicPr>
        <p:blipFill rotWithShape="1">
          <a:blip r:embed="rId3">
            <a:alphaModFix/>
          </a:blip>
          <a:srcRect b="0" l="0" r="66481" t="0"/>
          <a:stretch/>
        </p:blipFill>
        <p:spPr>
          <a:xfrm>
            <a:off x="37829" y="1266275"/>
            <a:ext cx="271245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 of magnetic permeability:</a:t>
            </a:r>
            <a:endParaRPr/>
          </a:p>
        </p:txBody>
      </p:sp>
      <p:sp>
        <p:nvSpPr>
          <p:cNvPr id="317" name="Google Shape;317;p28"/>
          <p:cNvSpPr txBox="1"/>
          <p:nvPr/>
        </p:nvSpPr>
        <p:spPr>
          <a:xfrm>
            <a:off x="598500" y="3708348"/>
            <a:ext cx="195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magnetic 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flux density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8" name="Google Shape;318;p28"/>
          <p:cNvCxnSpPr/>
          <p:nvPr/>
        </p:nvCxnSpPr>
        <p:spPr>
          <a:xfrm>
            <a:off x="1401875" y="1542525"/>
            <a:ext cx="0" cy="2720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0672" y="565988"/>
            <a:ext cx="811250" cy="62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4175" y="566000"/>
            <a:ext cx="946496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1750" y="1266275"/>
            <a:ext cx="6069404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5" y="1109600"/>
            <a:ext cx="598500" cy="320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28"/>
          <p:cNvCxnSpPr/>
          <p:nvPr/>
        </p:nvCxnSpPr>
        <p:spPr>
          <a:xfrm>
            <a:off x="37825" y="882475"/>
            <a:ext cx="84000" cy="174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4" name="Google Shape;324;p28"/>
          <p:cNvPicPr preferRelativeResize="0"/>
          <p:nvPr/>
        </p:nvPicPr>
        <p:blipFill rotWithShape="1">
          <a:blip r:embed="rId8">
            <a:alphaModFix/>
          </a:blip>
          <a:srcRect b="0" l="78255" r="0" t="0"/>
          <a:stretch/>
        </p:blipFill>
        <p:spPr>
          <a:xfrm>
            <a:off x="6619075" y="628550"/>
            <a:ext cx="329583" cy="4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9"/>
          <p:cNvPicPr preferRelativeResize="0"/>
          <p:nvPr/>
        </p:nvPicPr>
        <p:blipFill rotWithShape="1">
          <a:blip r:embed="rId3">
            <a:alphaModFix/>
          </a:blip>
          <a:srcRect b="0" l="33460" r="33608" t="0"/>
          <a:stretch/>
        </p:blipFill>
        <p:spPr>
          <a:xfrm>
            <a:off x="83102" y="1255925"/>
            <a:ext cx="2678850" cy="33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5" y="1109600"/>
            <a:ext cx="598500" cy="320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29"/>
          <p:cNvCxnSpPr/>
          <p:nvPr/>
        </p:nvCxnSpPr>
        <p:spPr>
          <a:xfrm>
            <a:off x="1401875" y="1542525"/>
            <a:ext cx="0" cy="2720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 of magnetic permeability:</a:t>
            </a:r>
            <a:endParaRPr/>
          </a:p>
        </p:txBody>
      </p:sp>
      <p:sp>
        <p:nvSpPr>
          <p:cNvPr id="333" name="Google Shape;333;p29"/>
          <p:cNvSpPr txBox="1"/>
          <p:nvPr/>
        </p:nvSpPr>
        <p:spPr>
          <a:xfrm>
            <a:off x="598500" y="3708348"/>
            <a:ext cx="195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density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0672" y="565988"/>
            <a:ext cx="811250" cy="62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4175" y="566000"/>
            <a:ext cx="946496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3535" y="1264700"/>
            <a:ext cx="6069343" cy="337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29"/>
          <p:cNvCxnSpPr/>
          <p:nvPr/>
        </p:nvCxnSpPr>
        <p:spPr>
          <a:xfrm>
            <a:off x="37825" y="882475"/>
            <a:ext cx="244200" cy="176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8" name="Google Shape;338;p29"/>
          <p:cNvPicPr preferRelativeResize="0"/>
          <p:nvPr/>
        </p:nvPicPr>
        <p:blipFill rotWithShape="1">
          <a:blip r:embed="rId8">
            <a:alphaModFix/>
          </a:blip>
          <a:srcRect b="0" l="43695" r="34560" t="0"/>
          <a:stretch/>
        </p:blipFill>
        <p:spPr>
          <a:xfrm>
            <a:off x="6618512" y="595792"/>
            <a:ext cx="37946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0"/>
          <p:cNvPicPr preferRelativeResize="0"/>
          <p:nvPr/>
        </p:nvPicPr>
        <p:blipFill rotWithShape="1">
          <a:blip r:embed="rId3">
            <a:alphaModFix/>
          </a:blip>
          <a:srcRect b="0" l="66496" r="3" t="0"/>
          <a:stretch/>
        </p:blipFill>
        <p:spPr>
          <a:xfrm>
            <a:off x="39332" y="1284225"/>
            <a:ext cx="2725101" cy="33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5" y="1109600"/>
            <a:ext cx="598500" cy="320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30"/>
          <p:cNvCxnSpPr/>
          <p:nvPr/>
        </p:nvCxnSpPr>
        <p:spPr>
          <a:xfrm>
            <a:off x="1401875" y="1542525"/>
            <a:ext cx="0" cy="2720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 of magnetic permeability:</a:t>
            </a:r>
            <a:endParaRPr/>
          </a:p>
        </p:txBody>
      </p:sp>
      <p:pic>
        <p:nvPicPr>
          <p:cNvPr id="347" name="Google Shape;3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3527" y="1264700"/>
            <a:ext cx="6069337" cy="337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0"/>
          <p:cNvCxnSpPr/>
          <p:nvPr/>
        </p:nvCxnSpPr>
        <p:spPr>
          <a:xfrm>
            <a:off x="37675" y="882500"/>
            <a:ext cx="150300" cy="28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9" name="Google Shape;3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0672" y="565988"/>
            <a:ext cx="811250" cy="62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4175" y="566000"/>
            <a:ext cx="946496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8">
            <a:alphaModFix/>
          </a:blip>
          <a:srcRect b="0" l="-2" r="78257" t="0"/>
          <a:stretch/>
        </p:blipFill>
        <p:spPr>
          <a:xfrm>
            <a:off x="6694709" y="590909"/>
            <a:ext cx="37946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0"/>
          <p:cNvSpPr txBox="1"/>
          <p:nvPr/>
        </p:nvSpPr>
        <p:spPr>
          <a:xfrm>
            <a:off x="598500" y="3708348"/>
            <a:ext cx="195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density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 of Variable Magnetic Permeability</a:t>
            </a:r>
            <a:endParaRPr/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83" y="789125"/>
            <a:ext cx="5847828" cy="42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Electrical conductivity can be a diagnostic physical property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Monitoring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</a:t>
            </a:r>
            <a:r>
              <a:rPr baseline="-25000" lang="en-GB"/>
              <a:t>2</a:t>
            </a:r>
            <a:r>
              <a:rPr lang="en-GB"/>
              <a:t> sequestration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Locating missed pay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Enhanced Oil Recovery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ie. water floods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Hydraulic fracturing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750" y="1093775"/>
            <a:ext cx="4400550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431750" y="4170350"/>
            <a:ext cx="44007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Source: http://www.oil-price.net/en/articles/novel-crude-oil-recovery.php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 Magnetic Permeability</a:t>
            </a:r>
            <a:endParaRPr/>
          </a:p>
        </p:txBody>
      </p:sp>
      <p:pic>
        <p:nvPicPr>
          <p:cNvPr id="364" name="Google Shape;3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4500" y="2001925"/>
            <a:ext cx="859325" cy="8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325" y="1273650"/>
            <a:ext cx="946496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875" y="985825"/>
            <a:ext cx="6853822" cy="380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25" y="851513"/>
            <a:ext cx="718355" cy="359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 rotWithShape="1">
          <a:blip r:embed="rId7">
            <a:alphaModFix/>
          </a:blip>
          <a:srcRect b="0" l="78255" r="0" t="0"/>
          <a:stretch/>
        </p:blipFill>
        <p:spPr>
          <a:xfrm>
            <a:off x="1676325" y="985825"/>
            <a:ext cx="189944" cy="2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 rotWithShape="1">
          <a:blip r:embed="rId7">
            <a:alphaModFix/>
          </a:blip>
          <a:srcRect b="0" l="43695" r="34560" t="0"/>
          <a:stretch/>
        </p:blipFill>
        <p:spPr>
          <a:xfrm>
            <a:off x="3948225" y="985825"/>
            <a:ext cx="189944" cy="2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 rotWithShape="1">
          <a:blip r:embed="rId7">
            <a:alphaModFix/>
          </a:blip>
          <a:srcRect b="0" l="-2" r="78257" t="0"/>
          <a:stretch/>
        </p:blipFill>
        <p:spPr>
          <a:xfrm>
            <a:off x="6220113" y="985825"/>
            <a:ext cx="189944" cy="2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/>
          <p:nvPr/>
        </p:nvSpPr>
        <p:spPr>
          <a:xfrm>
            <a:off x="197975" y="872675"/>
            <a:ext cx="32241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with 3D geology</a:t>
            </a:r>
            <a:endParaRPr/>
          </a:p>
        </p:txBody>
      </p:sp>
      <p:sp>
        <p:nvSpPr>
          <p:cNvPr id="377" name="Google Shape;377;p33"/>
          <p:cNvSpPr txBox="1"/>
          <p:nvPr>
            <p:ph idx="1" type="body"/>
          </p:nvPr>
        </p:nvSpPr>
        <p:spPr>
          <a:xfrm>
            <a:off x="235500" y="887300"/>
            <a:ext cx="30141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What we have done</a:t>
            </a:r>
            <a:endParaRPr b="1"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cylindrically symmetric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25" y="1890500"/>
            <a:ext cx="2422800" cy="28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3"/>
          <p:cNvSpPr txBox="1"/>
          <p:nvPr/>
        </p:nvSpPr>
        <p:spPr>
          <a:xfrm>
            <a:off x="197975" y="4630325"/>
            <a:ext cx="3358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Casing &amp; Source, Layered Earth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33"/>
          <p:cNvSpPr txBox="1"/>
          <p:nvPr/>
        </p:nvSpPr>
        <p:spPr>
          <a:xfrm>
            <a:off x="4107850" y="1702650"/>
            <a:ext cx="46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33"/>
          <p:cNvSpPr txBox="1"/>
          <p:nvPr>
            <p:ph idx="1" type="body"/>
          </p:nvPr>
        </p:nvSpPr>
        <p:spPr>
          <a:xfrm>
            <a:off x="3767500" y="863550"/>
            <a:ext cx="5064900" cy="4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Steel casing has a significant impact on the signal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conductivity and magnetic permeability</a:t>
            </a:r>
            <a:endParaRPr/>
          </a:p>
        </p:txBody>
      </p:sp>
      <p:pic>
        <p:nvPicPr>
          <p:cNvPr id="382" name="Google Shape;3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450" y="2082800"/>
            <a:ext cx="4754403" cy="2641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 rotWithShape="1">
          <a:blip r:embed="rId5">
            <a:alphaModFix/>
          </a:blip>
          <a:srcRect b="0" l="62058" r="30510" t="59569"/>
          <a:stretch/>
        </p:blipFill>
        <p:spPr>
          <a:xfrm>
            <a:off x="1646400" y="1603750"/>
            <a:ext cx="192275" cy="3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 rotWithShape="1">
          <a:blip r:embed="rId6">
            <a:alphaModFix/>
          </a:blip>
          <a:srcRect b="59571" l="60392" r="32730" t="9872"/>
          <a:stretch/>
        </p:blipFill>
        <p:spPr>
          <a:xfrm>
            <a:off x="1958900" y="1643638"/>
            <a:ext cx="172300" cy="2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3"/>
          <p:cNvSpPr/>
          <p:nvPr/>
        </p:nvSpPr>
        <p:spPr>
          <a:xfrm>
            <a:off x="3249600" y="4530275"/>
            <a:ext cx="572700" cy="572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✓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/>
          <p:nvPr/>
        </p:nvSpPr>
        <p:spPr>
          <a:xfrm>
            <a:off x="197975" y="872675"/>
            <a:ext cx="32241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"/>
          <p:cNvSpPr/>
          <p:nvPr/>
        </p:nvSpPr>
        <p:spPr>
          <a:xfrm>
            <a:off x="4336675" y="872675"/>
            <a:ext cx="46560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with 3D geology</a:t>
            </a:r>
            <a:endParaRPr/>
          </a:p>
        </p:txBody>
      </p:sp>
      <p:sp>
        <p:nvSpPr>
          <p:cNvPr id="393" name="Google Shape;393;p34"/>
          <p:cNvSpPr txBox="1"/>
          <p:nvPr>
            <p:ph idx="1" type="body"/>
          </p:nvPr>
        </p:nvSpPr>
        <p:spPr>
          <a:xfrm>
            <a:off x="235500" y="887300"/>
            <a:ext cx="30141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What we have done</a:t>
            </a:r>
            <a:endParaRPr b="1"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cylindrically symmetric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variable   ,,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25" y="1890500"/>
            <a:ext cx="2422800" cy="28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197975" y="4630325"/>
            <a:ext cx="3358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Casing &amp; Source, Layered Earth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3249600" y="4530275"/>
            <a:ext cx="572700" cy="572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✓</a:t>
            </a:r>
            <a:endParaRPr sz="2400"/>
          </a:p>
        </p:txBody>
      </p:sp>
      <p:sp>
        <p:nvSpPr>
          <p:cNvPr id="397" name="Google Shape;397;p34"/>
          <p:cNvSpPr txBox="1"/>
          <p:nvPr>
            <p:ph idx="1" type="body"/>
          </p:nvPr>
        </p:nvSpPr>
        <p:spPr>
          <a:xfrm>
            <a:off x="4741125" y="968675"/>
            <a:ext cx="40911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Want to model geologic structures</a:t>
            </a:r>
            <a:endParaRPr b="1"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3 dimensional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variable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98" name="Google Shape;398;p34"/>
          <p:cNvSpPr/>
          <p:nvPr/>
        </p:nvSpPr>
        <p:spPr>
          <a:xfrm>
            <a:off x="4024600" y="4530275"/>
            <a:ext cx="572700" cy="5727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i="1" sz="2400"/>
          </a:p>
        </p:txBody>
      </p:sp>
      <p:pic>
        <p:nvPicPr>
          <p:cNvPr id="399" name="Google Shape;399;p34"/>
          <p:cNvPicPr preferRelativeResize="0"/>
          <p:nvPr/>
        </p:nvPicPr>
        <p:blipFill rotWithShape="1">
          <a:blip r:embed="rId4">
            <a:alphaModFix/>
          </a:blip>
          <a:srcRect b="0" l="62058" r="30510" t="59569"/>
          <a:stretch/>
        </p:blipFill>
        <p:spPr>
          <a:xfrm>
            <a:off x="1663127" y="1603750"/>
            <a:ext cx="192275" cy="3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4"/>
          <p:cNvPicPr preferRelativeResize="0"/>
          <p:nvPr/>
        </p:nvPicPr>
        <p:blipFill rotWithShape="1">
          <a:blip r:embed="rId5">
            <a:alphaModFix/>
          </a:blip>
          <a:srcRect b="59571" l="60392" r="32730" t="9872"/>
          <a:stretch/>
        </p:blipFill>
        <p:spPr>
          <a:xfrm>
            <a:off x="1950537" y="1660364"/>
            <a:ext cx="172300" cy="2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4"/>
          <p:cNvPicPr preferRelativeResize="0"/>
          <p:nvPr/>
        </p:nvPicPr>
        <p:blipFill rotWithShape="1">
          <a:blip r:embed="rId4">
            <a:alphaModFix/>
          </a:blip>
          <a:srcRect b="0" l="62058" r="30510" t="59569"/>
          <a:stretch/>
        </p:blipFill>
        <p:spPr>
          <a:xfrm>
            <a:off x="6134350" y="1702650"/>
            <a:ext cx="192275" cy="3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3937" y="2096800"/>
            <a:ext cx="3381478" cy="26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 txBox="1"/>
          <p:nvPr/>
        </p:nvSpPr>
        <p:spPr>
          <a:xfrm>
            <a:off x="4488775" y="4630325"/>
            <a:ext cx="4351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Fields from casing, 3D Earth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/>
          <p:nvPr/>
        </p:nvSpPr>
        <p:spPr>
          <a:xfrm>
            <a:off x="4336675" y="872675"/>
            <a:ext cx="46560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425" y="1053175"/>
            <a:ext cx="2422800" cy="64948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5"/>
          <p:cNvSpPr/>
          <p:nvPr/>
        </p:nvSpPr>
        <p:spPr>
          <a:xfrm>
            <a:off x="197975" y="872675"/>
            <a:ext cx="32241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Modelling with 3D geology: Primary Secondary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5"/>
          <p:cNvSpPr txBox="1"/>
          <p:nvPr>
            <p:ph idx="1" type="body"/>
          </p:nvPr>
        </p:nvSpPr>
        <p:spPr>
          <a:xfrm>
            <a:off x="235500" y="887300"/>
            <a:ext cx="30141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Primary: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 txBox="1"/>
          <p:nvPr>
            <p:ph idx="1" type="body"/>
          </p:nvPr>
        </p:nvSpPr>
        <p:spPr>
          <a:xfrm>
            <a:off x="4336075" y="868325"/>
            <a:ext cx="27822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Secondary: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25" y="1890500"/>
            <a:ext cx="2422800" cy="28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937" y="2096800"/>
            <a:ext cx="3381478" cy="26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0061" y="1772063"/>
            <a:ext cx="4142589" cy="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2326" y="1053175"/>
            <a:ext cx="2240323" cy="64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35"/>
          <p:cNvCxnSpPr/>
          <p:nvPr/>
        </p:nvCxnSpPr>
        <p:spPr>
          <a:xfrm>
            <a:off x="5504025" y="1742550"/>
            <a:ext cx="1959000" cy="3846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35"/>
          <p:cNvSpPr txBox="1"/>
          <p:nvPr/>
        </p:nvSpPr>
        <p:spPr>
          <a:xfrm>
            <a:off x="7423075" y="1966700"/>
            <a:ext cx="340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197975" y="4630325"/>
            <a:ext cx="3358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Casing &amp; Source, Layered Earth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4488775" y="4630325"/>
            <a:ext cx="4351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Fields from casing, 3D Earth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3249600" y="4530275"/>
            <a:ext cx="572700" cy="572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✓</a:t>
            </a:r>
            <a:endParaRPr sz="2400"/>
          </a:p>
        </p:txBody>
      </p:sp>
      <p:cxnSp>
        <p:nvCxnSpPr>
          <p:cNvPr id="423" name="Google Shape;423;p35"/>
          <p:cNvCxnSpPr>
            <a:stCxn id="424" idx="3"/>
            <a:endCxn id="425" idx="1"/>
          </p:cNvCxnSpPr>
          <p:nvPr/>
        </p:nvCxnSpPr>
        <p:spPr>
          <a:xfrm>
            <a:off x="3422075" y="2935325"/>
            <a:ext cx="91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35"/>
          <p:cNvSpPr txBox="1"/>
          <p:nvPr/>
        </p:nvSpPr>
        <p:spPr>
          <a:xfrm>
            <a:off x="3358525" y="2519425"/>
            <a:ext cx="1032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Interpolate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/>
          <p:nvPr/>
        </p:nvSpPr>
        <p:spPr>
          <a:xfrm>
            <a:off x="4336675" y="872675"/>
            <a:ext cx="46560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873" y="2166225"/>
            <a:ext cx="3919602" cy="27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425" y="1053175"/>
            <a:ext cx="2422800" cy="64948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6"/>
          <p:cNvSpPr/>
          <p:nvPr/>
        </p:nvSpPr>
        <p:spPr>
          <a:xfrm>
            <a:off x="197975" y="872675"/>
            <a:ext cx="32241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Modelling with 3D geology: Primary Secondary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6"/>
          <p:cNvSpPr txBox="1"/>
          <p:nvPr>
            <p:ph idx="1" type="body"/>
          </p:nvPr>
        </p:nvSpPr>
        <p:spPr>
          <a:xfrm>
            <a:off x="235500" y="887300"/>
            <a:ext cx="30141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Primary: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"/>
          <p:cNvSpPr txBox="1"/>
          <p:nvPr>
            <p:ph idx="1" type="body"/>
          </p:nvPr>
        </p:nvSpPr>
        <p:spPr>
          <a:xfrm>
            <a:off x="4336075" y="868325"/>
            <a:ext cx="27822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Secondary: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061" y="1772063"/>
            <a:ext cx="4142589" cy="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2326" y="1053175"/>
            <a:ext cx="2240323" cy="6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/>
        </p:nvSpPr>
        <p:spPr>
          <a:xfrm>
            <a:off x="7423075" y="1966700"/>
            <a:ext cx="340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197975" y="4630325"/>
            <a:ext cx="3358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Casing &amp; Source, Layered Earth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36"/>
          <p:cNvSpPr/>
          <p:nvPr/>
        </p:nvSpPr>
        <p:spPr>
          <a:xfrm>
            <a:off x="3249600" y="4530275"/>
            <a:ext cx="572700" cy="572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✓</a:t>
            </a:r>
            <a:endParaRPr sz="2400"/>
          </a:p>
        </p:txBody>
      </p:sp>
      <p:cxnSp>
        <p:nvCxnSpPr>
          <p:cNvPr id="443" name="Google Shape;443;p36"/>
          <p:cNvCxnSpPr>
            <a:stCxn id="444" idx="3"/>
            <a:endCxn id="445" idx="1"/>
          </p:cNvCxnSpPr>
          <p:nvPr/>
        </p:nvCxnSpPr>
        <p:spPr>
          <a:xfrm>
            <a:off x="3422075" y="2935325"/>
            <a:ext cx="91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36"/>
          <p:cNvSpPr txBox="1"/>
          <p:nvPr/>
        </p:nvSpPr>
        <p:spPr>
          <a:xfrm>
            <a:off x="3358525" y="2519425"/>
            <a:ext cx="1032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Interpolate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7" name="Google Shape;44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18" y="2207213"/>
            <a:ext cx="3104606" cy="22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/>
          <p:nvPr/>
        </p:nvSpPr>
        <p:spPr>
          <a:xfrm>
            <a:off x="197975" y="872675"/>
            <a:ext cx="32241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425" y="1053175"/>
            <a:ext cx="2422800" cy="64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7"/>
          <p:cNvPicPr preferRelativeResize="0"/>
          <p:nvPr/>
        </p:nvPicPr>
        <p:blipFill rotWithShape="1">
          <a:blip r:embed="rId4">
            <a:alphaModFix/>
          </a:blip>
          <a:srcRect b="0" l="0" r="66281" t="0"/>
          <a:stretch/>
        </p:blipFill>
        <p:spPr>
          <a:xfrm>
            <a:off x="432500" y="1702650"/>
            <a:ext cx="2676309" cy="33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7"/>
          <p:cNvSpPr/>
          <p:nvPr/>
        </p:nvSpPr>
        <p:spPr>
          <a:xfrm>
            <a:off x="4336675" y="872675"/>
            <a:ext cx="46560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Primary-Secondary: 3D geology (magnetic dipole)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1" type="body"/>
          </p:nvPr>
        </p:nvSpPr>
        <p:spPr>
          <a:xfrm>
            <a:off x="235500" y="887300"/>
            <a:ext cx="30141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Primary: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"/>
          <p:cNvSpPr txBox="1"/>
          <p:nvPr>
            <p:ph idx="1" type="body"/>
          </p:nvPr>
        </p:nvSpPr>
        <p:spPr>
          <a:xfrm>
            <a:off x="4336075" y="868325"/>
            <a:ext cx="27822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Secondary: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061" y="1772063"/>
            <a:ext cx="4142589" cy="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2326" y="1053175"/>
            <a:ext cx="2240323" cy="6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7"/>
          <p:cNvSpPr txBox="1"/>
          <p:nvPr/>
        </p:nvSpPr>
        <p:spPr>
          <a:xfrm>
            <a:off x="998775" y="4026675"/>
            <a:ext cx="195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magnetic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flux 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Google Shape;46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6550" y="2166225"/>
            <a:ext cx="2896255" cy="279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37"/>
          <p:cNvCxnSpPr/>
          <p:nvPr/>
        </p:nvCxnSpPr>
        <p:spPr>
          <a:xfrm rot="10800000">
            <a:off x="1018625" y="3297500"/>
            <a:ext cx="1971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37"/>
          <p:cNvSpPr/>
          <p:nvPr/>
        </p:nvSpPr>
        <p:spPr>
          <a:xfrm>
            <a:off x="1681875" y="3134400"/>
            <a:ext cx="776100" cy="324600"/>
          </a:xfrm>
          <a:prstGeom prst="rect">
            <a:avLst/>
          </a:prstGeom>
          <a:noFill/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7"/>
          <p:cNvSpPr txBox="1"/>
          <p:nvPr/>
        </p:nvSpPr>
        <p:spPr>
          <a:xfrm>
            <a:off x="6040125" y="4026675"/>
            <a:ext cx="195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secondary source current 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6" name="Google Shape;466;p37"/>
          <p:cNvCxnSpPr>
            <a:stCxn id="467" idx="3"/>
            <a:endCxn id="468" idx="1"/>
          </p:cNvCxnSpPr>
          <p:nvPr/>
        </p:nvCxnSpPr>
        <p:spPr>
          <a:xfrm>
            <a:off x="3422075" y="2935325"/>
            <a:ext cx="91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37"/>
          <p:cNvSpPr txBox="1"/>
          <p:nvPr/>
        </p:nvSpPr>
        <p:spPr>
          <a:xfrm>
            <a:off x="3358525" y="2519425"/>
            <a:ext cx="1032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Interpolate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37"/>
          <p:cNvSpPr/>
          <p:nvPr/>
        </p:nvSpPr>
        <p:spPr>
          <a:xfrm>
            <a:off x="6230750" y="2893750"/>
            <a:ext cx="1212600" cy="1162500"/>
          </a:xfrm>
          <a:prstGeom prst="rect">
            <a:avLst/>
          </a:prstGeom>
          <a:noFill/>
          <a:ln cap="flat" cmpd="sng" w="76200">
            <a:solidFill>
              <a:srgbClr val="0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/>
          <p:nvPr/>
        </p:nvSpPr>
        <p:spPr>
          <a:xfrm>
            <a:off x="6456150" y="2166225"/>
            <a:ext cx="2422800" cy="27729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"/>
          <p:cNvSpPr/>
          <p:nvPr/>
        </p:nvSpPr>
        <p:spPr>
          <a:xfrm>
            <a:off x="4336675" y="872675"/>
            <a:ext cx="46560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850" y="2736700"/>
            <a:ext cx="2422798" cy="220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8"/>
          <p:cNvSpPr txBox="1"/>
          <p:nvPr/>
        </p:nvSpPr>
        <p:spPr>
          <a:xfrm>
            <a:off x="3358525" y="2519425"/>
            <a:ext cx="1032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Interpolate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9" name="Google Shape;479;p38"/>
          <p:cNvPicPr preferRelativeResize="0"/>
          <p:nvPr/>
        </p:nvPicPr>
        <p:blipFill rotWithShape="1">
          <a:blip r:embed="rId4">
            <a:alphaModFix/>
          </a:blip>
          <a:srcRect b="0" l="0" r="66281" t="0"/>
          <a:stretch/>
        </p:blipFill>
        <p:spPr>
          <a:xfrm>
            <a:off x="432500" y="1702650"/>
            <a:ext cx="2676309" cy="33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8"/>
          <p:cNvSpPr/>
          <p:nvPr/>
        </p:nvSpPr>
        <p:spPr>
          <a:xfrm>
            <a:off x="197975" y="872675"/>
            <a:ext cx="32241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4412275" y="2318625"/>
            <a:ext cx="1336200" cy="1653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8"/>
          <p:cNvSpPr txBox="1"/>
          <p:nvPr/>
        </p:nvSpPr>
        <p:spPr>
          <a:xfrm>
            <a:off x="998775" y="4026675"/>
            <a:ext cx="195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magnetic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flux 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3" name="Google Shape;48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425" y="1053175"/>
            <a:ext cx="2422800" cy="649483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Primary-Secondary: 3D geology (magnetic dipole)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8"/>
          <p:cNvSpPr txBox="1"/>
          <p:nvPr>
            <p:ph idx="1" type="body"/>
          </p:nvPr>
        </p:nvSpPr>
        <p:spPr>
          <a:xfrm>
            <a:off x="235500" y="887300"/>
            <a:ext cx="30141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Primary: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"/>
          <p:cNvSpPr txBox="1"/>
          <p:nvPr>
            <p:ph idx="1" type="body"/>
          </p:nvPr>
        </p:nvSpPr>
        <p:spPr>
          <a:xfrm>
            <a:off x="4336075" y="868325"/>
            <a:ext cx="27822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Secondary: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487" name="Google Shape;487;p38"/>
          <p:cNvCxnSpPr>
            <a:stCxn id="480" idx="3"/>
            <a:endCxn id="476" idx="1"/>
          </p:cNvCxnSpPr>
          <p:nvPr/>
        </p:nvCxnSpPr>
        <p:spPr>
          <a:xfrm>
            <a:off x="3422075" y="2935325"/>
            <a:ext cx="91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8" name="Google Shape;48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0061" y="1772063"/>
            <a:ext cx="4142589" cy="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2326" y="1053175"/>
            <a:ext cx="2240323" cy="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6302" y="2191150"/>
            <a:ext cx="1032673" cy="5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12275" y="2671825"/>
            <a:ext cx="1255250" cy="12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8"/>
          <p:cNvSpPr txBox="1"/>
          <p:nvPr/>
        </p:nvSpPr>
        <p:spPr>
          <a:xfrm>
            <a:off x="6499847" y="2191150"/>
            <a:ext cx="840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38"/>
          <p:cNvSpPr txBox="1"/>
          <p:nvPr/>
        </p:nvSpPr>
        <p:spPr>
          <a:xfrm>
            <a:off x="4469626" y="2343550"/>
            <a:ext cx="1218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in 3D 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38"/>
          <p:cNvSpPr txBox="1"/>
          <p:nvPr/>
        </p:nvSpPr>
        <p:spPr>
          <a:xfrm>
            <a:off x="5688675" y="2519425"/>
            <a:ext cx="684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Solve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5" name="Google Shape;495;p38"/>
          <p:cNvCxnSpPr/>
          <p:nvPr/>
        </p:nvCxnSpPr>
        <p:spPr>
          <a:xfrm>
            <a:off x="5756400" y="2935325"/>
            <a:ext cx="684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Approaching the Inverse Problem</a:t>
            </a:r>
            <a:endParaRPr/>
          </a:p>
        </p:txBody>
      </p:sp>
      <p:pic>
        <p:nvPicPr>
          <p:cNvPr id="501" name="Google Shape;5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79" y="1420225"/>
            <a:ext cx="4433826" cy="27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9"/>
          <p:cNvSpPr/>
          <p:nvPr/>
        </p:nvSpPr>
        <p:spPr>
          <a:xfrm>
            <a:off x="4285650" y="818325"/>
            <a:ext cx="572700" cy="572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✓</a:t>
            </a:r>
            <a:endParaRPr sz="2400"/>
          </a:p>
        </p:txBody>
      </p:sp>
      <p:sp>
        <p:nvSpPr>
          <p:cNvPr id="503" name="Google Shape;503;p39"/>
          <p:cNvSpPr/>
          <p:nvPr/>
        </p:nvSpPr>
        <p:spPr>
          <a:xfrm>
            <a:off x="4285663" y="4223800"/>
            <a:ext cx="572700" cy="5727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i="1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400" y="3047250"/>
            <a:ext cx="2121600" cy="16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/>
          <p:nvPr/>
        </p:nvSpPr>
        <p:spPr>
          <a:xfrm>
            <a:off x="3706350" y="1182275"/>
            <a:ext cx="2672700" cy="35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"/>
          <p:cNvSpPr/>
          <p:nvPr/>
        </p:nvSpPr>
        <p:spPr>
          <a:xfrm>
            <a:off x="197975" y="1182275"/>
            <a:ext cx="2121600" cy="35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Approaching the Inverse Problem</a:t>
            </a:r>
            <a:endParaRPr/>
          </a:p>
        </p:txBody>
      </p:sp>
      <p:pic>
        <p:nvPicPr>
          <p:cNvPr id="512" name="Google Shape;5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3075" y="125975"/>
            <a:ext cx="2363101" cy="146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300" y="1539138"/>
            <a:ext cx="1613450" cy="19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0"/>
          <p:cNvSpPr txBox="1"/>
          <p:nvPr/>
        </p:nvSpPr>
        <p:spPr>
          <a:xfrm>
            <a:off x="292100" y="1182275"/>
            <a:ext cx="1320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Estimate:  </a:t>
            </a:r>
            <a:endParaRPr/>
          </a:p>
        </p:txBody>
      </p:sp>
      <p:pic>
        <p:nvPicPr>
          <p:cNvPr id="515" name="Google Shape;515;p40"/>
          <p:cNvPicPr preferRelativeResize="0"/>
          <p:nvPr/>
        </p:nvPicPr>
        <p:blipFill rotWithShape="1">
          <a:blip r:embed="rId7">
            <a:alphaModFix/>
          </a:blip>
          <a:srcRect b="10" l="82762" r="11127" t="0"/>
          <a:stretch/>
        </p:blipFill>
        <p:spPr>
          <a:xfrm>
            <a:off x="1180025" y="1219713"/>
            <a:ext cx="253125" cy="3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0"/>
          <p:cNvSpPr txBox="1"/>
          <p:nvPr/>
        </p:nvSpPr>
        <p:spPr>
          <a:xfrm>
            <a:off x="292100" y="4334788"/>
            <a:ext cx="1320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Solve for:  </a:t>
            </a:r>
            <a:endParaRPr/>
          </a:p>
        </p:txBody>
      </p:sp>
      <p:pic>
        <p:nvPicPr>
          <p:cNvPr id="517" name="Google Shape;517;p40"/>
          <p:cNvPicPr preferRelativeResize="0"/>
          <p:nvPr/>
        </p:nvPicPr>
        <p:blipFill rotWithShape="1">
          <a:blip r:embed="rId7">
            <a:alphaModFix/>
          </a:blip>
          <a:srcRect b="10" l="90732" r="2046" t="0"/>
          <a:stretch/>
        </p:blipFill>
        <p:spPr>
          <a:xfrm>
            <a:off x="1272463" y="4372225"/>
            <a:ext cx="299100" cy="3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0"/>
          <p:cNvPicPr preferRelativeResize="0"/>
          <p:nvPr/>
        </p:nvPicPr>
        <p:blipFill rotWithShape="1">
          <a:blip r:embed="rId7">
            <a:alphaModFix/>
          </a:blip>
          <a:srcRect b="10" l="57508" r="34614" t="0"/>
          <a:stretch/>
        </p:blipFill>
        <p:spPr>
          <a:xfrm>
            <a:off x="1616225" y="4372225"/>
            <a:ext cx="326299" cy="3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2100" y="3574400"/>
            <a:ext cx="1970900" cy="52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0"/>
          <p:cNvPicPr preferRelativeResize="0"/>
          <p:nvPr/>
        </p:nvPicPr>
        <p:blipFill rotWithShape="1">
          <a:blip r:embed="rId7">
            <a:alphaModFix/>
          </a:blip>
          <a:srcRect b="21" l="45828" r="46951" t="27240"/>
          <a:stretch/>
        </p:blipFill>
        <p:spPr>
          <a:xfrm>
            <a:off x="1435450" y="1302925"/>
            <a:ext cx="299100" cy="2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0"/>
          <p:cNvPicPr preferRelativeResize="0"/>
          <p:nvPr/>
        </p:nvPicPr>
        <p:blipFill rotWithShape="1">
          <a:blip r:embed="rId7">
            <a:alphaModFix/>
          </a:blip>
          <a:srcRect b="19" l="0" r="88961" t="0"/>
          <a:stretch/>
        </p:blipFill>
        <p:spPr>
          <a:xfrm>
            <a:off x="4501476" y="2543150"/>
            <a:ext cx="457300" cy="3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0"/>
          <p:cNvPicPr preferRelativeResize="0"/>
          <p:nvPr/>
        </p:nvPicPr>
        <p:blipFill rotWithShape="1">
          <a:blip r:embed="rId7">
            <a:alphaModFix/>
          </a:blip>
          <a:srcRect b="10" l="70980" r="2047" t="0"/>
          <a:stretch/>
        </p:blipFill>
        <p:spPr>
          <a:xfrm>
            <a:off x="4928550" y="2543150"/>
            <a:ext cx="1117351" cy="3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4189" y="1790500"/>
            <a:ext cx="2240323" cy="6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0"/>
          <p:cNvSpPr/>
          <p:nvPr/>
        </p:nvSpPr>
        <p:spPr>
          <a:xfrm>
            <a:off x="5020600" y="2604400"/>
            <a:ext cx="183900" cy="20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5" name="Google Shape;525;p40"/>
          <p:cNvCxnSpPr/>
          <p:nvPr/>
        </p:nvCxnSpPr>
        <p:spPr>
          <a:xfrm rot="10800000">
            <a:off x="5170250" y="2803000"/>
            <a:ext cx="1611000" cy="451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40"/>
          <p:cNvCxnSpPr>
            <a:stCxn id="510" idx="3"/>
            <a:endCxn id="527" idx="1"/>
          </p:cNvCxnSpPr>
          <p:nvPr/>
        </p:nvCxnSpPr>
        <p:spPr>
          <a:xfrm>
            <a:off x="2319575" y="2976575"/>
            <a:ext cx="138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" name="Google Shape;528;p40"/>
          <p:cNvSpPr txBox="1"/>
          <p:nvPr/>
        </p:nvSpPr>
        <p:spPr>
          <a:xfrm>
            <a:off x="2263000" y="2302075"/>
            <a:ext cx="1551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Interpolate to compute source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40"/>
          <p:cNvSpPr txBox="1"/>
          <p:nvPr/>
        </p:nvSpPr>
        <p:spPr>
          <a:xfrm>
            <a:off x="3752800" y="1182275"/>
            <a:ext cx="2363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Invert for 3D conductivity :  </a:t>
            </a:r>
            <a:endParaRPr/>
          </a:p>
        </p:txBody>
      </p:sp>
      <p:pic>
        <p:nvPicPr>
          <p:cNvPr id="530" name="Google Shape;530;p40"/>
          <p:cNvPicPr preferRelativeResize="0"/>
          <p:nvPr/>
        </p:nvPicPr>
        <p:blipFill rotWithShape="1">
          <a:blip r:embed="rId7">
            <a:alphaModFix/>
          </a:blip>
          <a:srcRect b="10" l="73493" r="22624" t="0"/>
          <a:stretch/>
        </p:blipFill>
        <p:spPr>
          <a:xfrm>
            <a:off x="6031300" y="1219713"/>
            <a:ext cx="160800" cy="3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0"/>
          <p:cNvSpPr/>
          <p:nvPr/>
        </p:nvSpPr>
        <p:spPr>
          <a:xfrm>
            <a:off x="6781250" y="2843975"/>
            <a:ext cx="1743900" cy="91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dependence on RHS 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need to include 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in sensitivities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Generalizing</a:t>
            </a:r>
            <a:endParaRPr/>
          </a:p>
        </p:txBody>
      </p:sp>
      <p:sp>
        <p:nvSpPr>
          <p:cNvPr id="537" name="Google Shape;537;p41"/>
          <p:cNvSpPr txBox="1"/>
          <p:nvPr>
            <p:ph idx="1" type="body"/>
          </p:nvPr>
        </p:nvSpPr>
        <p:spPr>
          <a:xfrm>
            <a:off x="311700" y="948550"/>
            <a:ext cx="39999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Time domain 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similar approach can be applied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Non-symmetric settings: 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deviated or horizontal wells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en-GB"/>
              <a:t>source outside of casing </a:t>
            </a:r>
            <a:endParaRPr/>
          </a:p>
        </p:txBody>
      </p:sp>
      <p:pic>
        <p:nvPicPr>
          <p:cNvPr id="538" name="Google Shape;538;p41"/>
          <p:cNvPicPr preferRelativeResize="0"/>
          <p:nvPr/>
        </p:nvPicPr>
        <p:blipFill rotWithShape="1">
          <a:blip r:embed="rId3">
            <a:alphaModFix/>
          </a:blip>
          <a:srcRect b="0" l="37455" r="7872" t="0"/>
          <a:stretch/>
        </p:blipFill>
        <p:spPr>
          <a:xfrm>
            <a:off x="4525000" y="1024751"/>
            <a:ext cx="4518976" cy="29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1"/>
          <p:cNvSpPr txBox="1"/>
          <p:nvPr/>
        </p:nvSpPr>
        <p:spPr>
          <a:xfrm>
            <a:off x="5417400" y="3976722"/>
            <a:ext cx="34149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Source: http://docs.simpeg.xyz/en/latest/api_Mesh.html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0" name="Google Shape;54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7925" y="2571750"/>
            <a:ext cx="2055124" cy="23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1"/>
          <p:cNvSpPr txBox="1"/>
          <p:nvPr/>
        </p:nvSpPr>
        <p:spPr>
          <a:xfrm>
            <a:off x="0" y="4951475"/>
            <a:ext cx="5536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Source: http://www.drillingformulas.com/introduction-to-well-control-for-horizontal-wells/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375" y="1044750"/>
            <a:ext cx="4710849" cy="3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Why?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Electrical conductivity can be a diagnostic physical property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Monitoring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</a:t>
            </a:r>
            <a:r>
              <a:rPr baseline="-25000" lang="en-GB"/>
              <a:t>2</a:t>
            </a:r>
            <a:r>
              <a:rPr lang="en-GB"/>
              <a:t> sequestration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Locating missed pay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Enhanced Oil Recovery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ie. water floods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Hydraulic fracturing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 sensitive to conductivity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Inversion: characterize conductivity distribution</a:t>
            </a:r>
            <a:endParaRPr/>
          </a:p>
        </p:txBody>
      </p:sp>
      <p:cxnSp>
        <p:nvCxnSpPr>
          <p:cNvPr id="72" name="Google Shape;72;p15"/>
          <p:cNvCxnSpPr/>
          <p:nvPr/>
        </p:nvCxnSpPr>
        <p:spPr>
          <a:xfrm flipH="1" rot="10800000">
            <a:off x="7054275" y="3118450"/>
            <a:ext cx="305700" cy="5712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" name="Google Shape;73;p15"/>
          <p:cNvSpPr txBox="1"/>
          <p:nvPr/>
        </p:nvSpPr>
        <p:spPr>
          <a:xfrm>
            <a:off x="6694850" y="3861975"/>
            <a:ext cx="2112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Want to  characterize this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"/>
          <p:cNvSpPr/>
          <p:nvPr/>
        </p:nvSpPr>
        <p:spPr>
          <a:xfrm>
            <a:off x="6727250" y="2017350"/>
            <a:ext cx="2022600" cy="267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375" y="2260350"/>
            <a:ext cx="2022600" cy="1567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2"/>
          <p:cNvSpPr/>
          <p:nvPr/>
        </p:nvSpPr>
        <p:spPr>
          <a:xfrm>
            <a:off x="4580375" y="2010450"/>
            <a:ext cx="2022600" cy="267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250" y="2427975"/>
            <a:ext cx="2022600" cy="12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2"/>
          <p:cNvSpPr/>
          <p:nvPr/>
        </p:nvSpPr>
        <p:spPr>
          <a:xfrm>
            <a:off x="2433500" y="2010325"/>
            <a:ext cx="2022600" cy="267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/>
          <p:nvPr/>
        </p:nvSpPr>
        <p:spPr>
          <a:xfrm>
            <a:off x="328225" y="2010325"/>
            <a:ext cx="2022600" cy="268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553" name="Google Shape;553;p42"/>
          <p:cNvSpPr/>
          <p:nvPr/>
        </p:nvSpPr>
        <p:spPr>
          <a:xfrm>
            <a:off x="311700" y="961563"/>
            <a:ext cx="8520600" cy="876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Motivation: </a:t>
            </a: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we characterize 3D conductivity distributions in settings with steel cased wells?</a:t>
            </a:r>
            <a:endParaRPr/>
          </a:p>
        </p:txBody>
      </p:sp>
      <p:grpSp>
        <p:nvGrpSpPr>
          <p:cNvPr id="554" name="Google Shape;554;p42"/>
          <p:cNvGrpSpPr/>
          <p:nvPr/>
        </p:nvGrpSpPr>
        <p:grpSpPr>
          <a:xfrm>
            <a:off x="487951" y="2578602"/>
            <a:ext cx="1662699" cy="2013380"/>
            <a:chOff x="154428" y="1022242"/>
            <a:chExt cx="3098582" cy="3752105"/>
          </a:xfrm>
        </p:grpSpPr>
        <p:grpSp>
          <p:nvGrpSpPr>
            <p:cNvPr id="555" name="Google Shape;555;p42"/>
            <p:cNvGrpSpPr/>
            <p:nvPr/>
          </p:nvGrpSpPr>
          <p:grpSpPr>
            <a:xfrm>
              <a:off x="154428" y="1022242"/>
              <a:ext cx="3098582" cy="3752105"/>
              <a:chOff x="503968" y="1391241"/>
              <a:chExt cx="2662012" cy="3223458"/>
            </a:xfrm>
          </p:grpSpPr>
          <p:grpSp>
            <p:nvGrpSpPr>
              <p:cNvPr id="556" name="Google Shape;556;p42"/>
              <p:cNvGrpSpPr/>
              <p:nvPr/>
            </p:nvGrpSpPr>
            <p:grpSpPr>
              <a:xfrm>
                <a:off x="503968" y="1391241"/>
                <a:ext cx="2662012" cy="2662456"/>
                <a:chOff x="503970" y="1147063"/>
                <a:chExt cx="2848900" cy="2849374"/>
              </a:xfrm>
            </p:grpSpPr>
            <p:grpSp>
              <p:nvGrpSpPr>
                <p:cNvPr id="557" name="Google Shape;557;p42"/>
                <p:cNvGrpSpPr/>
                <p:nvPr/>
              </p:nvGrpSpPr>
              <p:grpSpPr>
                <a:xfrm>
                  <a:off x="503970" y="1147063"/>
                  <a:ext cx="2848900" cy="2849374"/>
                  <a:chOff x="311695" y="1147050"/>
                  <a:chExt cx="2848900" cy="2849374"/>
                </a:xfrm>
              </p:grpSpPr>
              <p:pic>
                <p:nvPicPr>
                  <p:cNvPr id="558" name="Google Shape;558;p42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48197" t="0"/>
                  <a:stretch/>
                </p:blipFill>
                <p:spPr>
                  <a:xfrm>
                    <a:off x="311695" y="1147050"/>
                    <a:ext cx="2848900" cy="2849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559" name="Google Shape;559;p42"/>
                  <p:cNvSpPr/>
                  <p:nvPr/>
                </p:nvSpPr>
                <p:spPr>
                  <a:xfrm>
                    <a:off x="2103075" y="3497100"/>
                    <a:ext cx="1057500" cy="4992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60" name="Google Shape;560;p42"/>
                <p:cNvSpPr/>
                <p:nvPr/>
              </p:nvSpPr>
              <p:spPr>
                <a:xfrm>
                  <a:off x="503975" y="1147070"/>
                  <a:ext cx="445500" cy="294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561" name="Google Shape;561;p42"/>
              <p:cNvPicPr preferRelativeResize="0"/>
              <p:nvPr/>
            </p:nvPicPr>
            <p:blipFill rotWithShape="1">
              <a:blip r:embed="rId6">
                <a:alphaModFix/>
              </a:blip>
              <a:srcRect b="0" l="32161" r="30397" t="81879"/>
              <a:stretch/>
            </p:blipFill>
            <p:spPr>
              <a:xfrm>
                <a:off x="693312" y="4042000"/>
                <a:ext cx="2283325" cy="572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2" name="Google Shape;562;p42"/>
            <p:cNvSpPr/>
            <p:nvPr/>
          </p:nvSpPr>
          <p:spPr>
            <a:xfrm rot="-792979">
              <a:off x="1172316" y="2718390"/>
              <a:ext cx="244064" cy="136805"/>
            </a:xfrm>
            <a:prstGeom prst="rect">
              <a:avLst/>
            </a:prstGeom>
            <a:solidFill>
              <a:srgbClr val="ABB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3" name="Google Shape;56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250" y="2215250"/>
            <a:ext cx="1086564" cy="3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2"/>
          <p:cNvSpPr txBox="1"/>
          <p:nvPr/>
        </p:nvSpPr>
        <p:spPr>
          <a:xfrm>
            <a:off x="354425" y="4117175"/>
            <a:ext cx="1954800" cy="5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p42"/>
          <p:cNvSpPr txBox="1"/>
          <p:nvPr/>
        </p:nvSpPr>
        <p:spPr>
          <a:xfrm>
            <a:off x="4614275" y="4233575"/>
            <a:ext cx="1954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3D geology</a:t>
            </a:r>
            <a:endParaRPr/>
          </a:p>
        </p:txBody>
      </p:sp>
      <p:sp>
        <p:nvSpPr>
          <p:cNvPr id="566" name="Google Shape;566;p42"/>
          <p:cNvSpPr txBox="1"/>
          <p:nvPr/>
        </p:nvSpPr>
        <p:spPr>
          <a:xfrm>
            <a:off x="389900" y="4233575"/>
            <a:ext cx="1858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Maxwell’s equations</a:t>
            </a:r>
            <a:endParaRPr/>
          </a:p>
        </p:txBody>
      </p:sp>
      <p:sp>
        <p:nvSpPr>
          <p:cNvPr id="567" name="Google Shape;567;p42"/>
          <p:cNvSpPr txBox="1"/>
          <p:nvPr/>
        </p:nvSpPr>
        <p:spPr>
          <a:xfrm>
            <a:off x="2501300" y="4319825"/>
            <a:ext cx="19548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the Casing</a:t>
            </a:r>
            <a:endParaRPr/>
          </a:p>
        </p:txBody>
      </p:sp>
      <p:sp>
        <p:nvSpPr>
          <p:cNvPr id="568" name="Google Shape;568;p42"/>
          <p:cNvSpPr txBox="1"/>
          <p:nvPr/>
        </p:nvSpPr>
        <p:spPr>
          <a:xfrm>
            <a:off x="6987050" y="4233575"/>
            <a:ext cx="1503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Approaching the inverse problem</a:t>
            </a:r>
            <a:endParaRPr/>
          </a:p>
        </p:txBody>
      </p:sp>
      <p:pic>
        <p:nvPicPr>
          <p:cNvPr id="569" name="Google Shape;56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5313" y="2260350"/>
            <a:ext cx="1620568" cy="19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575" name="Google Shape;575;p43"/>
          <p:cNvSpPr txBox="1"/>
          <p:nvPr>
            <p:ph idx="1" type="body"/>
          </p:nvPr>
        </p:nvSpPr>
        <p:spPr>
          <a:xfrm>
            <a:off x="2254800" y="1242050"/>
            <a:ext cx="4634400" cy="3416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to: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developers of SimPEG and simpegEM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UBC GIF</a:t>
            </a:r>
            <a:endParaRPr/>
          </a:p>
        </p:txBody>
      </p:sp>
      <p:pic>
        <p:nvPicPr>
          <p:cNvPr id="576" name="Google Shape;5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374" y="2369150"/>
            <a:ext cx="1986175" cy="7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225" y="3797275"/>
            <a:ext cx="1152475" cy="71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4"/>
          <p:cNvSpPr txBox="1"/>
          <p:nvPr>
            <p:ph type="title"/>
          </p:nvPr>
        </p:nvSpPr>
        <p:spPr>
          <a:xfrm>
            <a:off x="0" y="0"/>
            <a:ext cx="21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References:</a:t>
            </a:r>
            <a:endParaRPr/>
          </a:p>
        </p:txBody>
      </p:sp>
      <p:pic>
        <p:nvPicPr>
          <p:cNvPr id="583" name="Google Shape;5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25" y="134975"/>
            <a:ext cx="7072375" cy="49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Conductivity Permeability product</a:t>
            </a:r>
            <a:endParaRPr/>
          </a:p>
        </p:txBody>
      </p:sp>
      <p:pic>
        <p:nvPicPr>
          <p:cNvPr id="589" name="Google Shape;5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888" y="923875"/>
            <a:ext cx="6796224" cy="377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2775" y="1199275"/>
            <a:ext cx="946496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2775" y="1949673"/>
            <a:ext cx="946500" cy="96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SCRAPS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48"/>
          <p:cNvPicPr preferRelativeResize="0"/>
          <p:nvPr/>
        </p:nvPicPr>
        <p:blipFill rotWithShape="1">
          <a:blip r:embed="rId3">
            <a:alphaModFix/>
          </a:blip>
          <a:srcRect b="19" l="0" r="88961" t="0"/>
          <a:stretch/>
        </p:blipFill>
        <p:spPr>
          <a:xfrm>
            <a:off x="3434676" y="2314550"/>
            <a:ext cx="457300" cy="3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Approaching the Inverse Problem</a:t>
            </a:r>
            <a:endParaRPr/>
          </a:p>
        </p:txBody>
      </p:sp>
      <p:sp>
        <p:nvSpPr>
          <p:cNvPr id="609" name="Google Shape;609;p48"/>
          <p:cNvSpPr txBox="1"/>
          <p:nvPr>
            <p:ph idx="1" type="body"/>
          </p:nvPr>
        </p:nvSpPr>
        <p:spPr>
          <a:xfrm>
            <a:off x="311700" y="923875"/>
            <a:ext cx="508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Inversion model is conductivity</a:t>
            </a:r>
            <a:endParaRPr/>
          </a:p>
        </p:txBody>
      </p:sp>
      <p:pic>
        <p:nvPicPr>
          <p:cNvPr id="610" name="Google Shape;610;p48"/>
          <p:cNvPicPr preferRelativeResize="0"/>
          <p:nvPr/>
        </p:nvPicPr>
        <p:blipFill rotWithShape="1">
          <a:blip r:embed="rId3">
            <a:alphaModFix/>
          </a:blip>
          <a:srcRect b="10" l="70980" r="2047" t="0"/>
          <a:stretch/>
        </p:blipFill>
        <p:spPr>
          <a:xfrm>
            <a:off x="3861750" y="2314550"/>
            <a:ext cx="1117351" cy="3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7389" y="1561900"/>
            <a:ext cx="2240323" cy="6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8"/>
          <p:cNvSpPr/>
          <p:nvPr/>
        </p:nvSpPr>
        <p:spPr>
          <a:xfrm>
            <a:off x="2743200" y="1045025"/>
            <a:ext cx="1320900" cy="26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8"/>
          <p:cNvSpPr/>
          <p:nvPr/>
        </p:nvSpPr>
        <p:spPr>
          <a:xfrm>
            <a:off x="4103325" y="1957813"/>
            <a:ext cx="183900" cy="20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8"/>
          <p:cNvSpPr/>
          <p:nvPr/>
        </p:nvSpPr>
        <p:spPr>
          <a:xfrm>
            <a:off x="3953800" y="2375800"/>
            <a:ext cx="183900" cy="20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" name="Google Shape;615;p48"/>
          <p:cNvCxnSpPr>
            <a:stCxn id="616" idx="3"/>
            <a:endCxn id="614" idx="0"/>
          </p:cNvCxnSpPr>
          <p:nvPr/>
        </p:nvCxnSpPr>
        <p:spPr>
          <a:xfrm>
            <a:off x="2651575" y="2135125"/>
            <a:ext cx="1394100" cy="240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48"/>
          <p:cNvSpPr/>
          <p:nvPr/>
        </p:nvSpPr>
        <p:spPr>
          <a:xfrm>
            <a:off x="907675" y="1676575"/>
            <a:ext cx="1743900" cy="91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dependence on RHS 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need to include 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in sensitivities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626" y="1676575"/>
            <a:ext cx="3297676" cy="205022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8"/>
          <p:cNvSpPr txBox="1"/>
          <p:nvPr>
            <p:ph idx="1" type="body"/>
          </p:nvPr>
        </p:nvSpPr>
        <p:spPr>
          <a:xfrm>
            <a:off x="446325" y="2823775"/>
            <a:ext cx="35076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Steps: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estimate background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solve for primary fields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compute source term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 inv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48"/>
          <p:cNvPicPr preferRelativeResize="0"/>
          <p:nvPr/>
        </p:nvPicPr>
        <p:blipFill rotWithShape="1">
          <a:blip r:embed="rId3">
            <a:alphaModFix/>
          </a:blip>
          <a:srcRect b="10" l="82762" r="11127" t="0"/>
          <a:stretch/>
        </p:blipFill>
        <p:spPr>
          <a:xfrm>
            <a:off x="3159825" y="3177275"/>
            <a:ext cx="253125" cy="3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8"/>
          <p:cNvPicPr preferRelativeResize="0"/>
          <p:nvPr/>
        </p:nvPicPr>
        <p:blipFill rotWithShape="1">
          <a:blip r:embed="rId3">
            <a:alphaModFix/>
          </a:blip>
          <a:srcRect b="10" l="90732" r="2046" t="0"/>
          <a:stretch/>
        </p:blipFill>
        <p:spPr>
          <a:xfrm>
            <a:off x="3300501" y="3460175"/>
            <a:ext cx="299100" cy="3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8"/>
          <p:cNvPicPr preferRelativeResize="0"/>
          <p:nvPr/>
        </p:nvPicPr>
        <p:blipFill rotWithShape="1">
          <a:blip r:embed="rId3">
            <a:alphaModFix/>
          </a:blip>
          <a:srcRect b="10" l="57508" r="34614" t="0"/>
          <a:stretch/>
        </p:blipFill>
        <p:spPr>
          <a:xfrm>
            <a:off x="3627500" y="3460175"/>
            <a:ext cx="326299" cy="3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9"/>
          <p:cNvSpPr/>
          <p:nvPr/>
        </p:nvSpPr>
        <p:spPr>
          <a:xfrm>
            <a:off x="4640875" y="872675"/>
            <a:ext cx="43518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49"/>
          <p:cNvPicPr preferRelativeResize="0"/>
          <p:nvPr/>
        </p:nvPicPr>
        <p:blipFill rotWithShape="1">
          <a:blip r:embed="rId3">
            <a:alphaModFix/>
          </a:blip>
          <a:srcRect b="0" l="0" r="66281" t="0"/>
          <a:stretch/>
        </p:blipFill>
        <p:spPr>
          <a:xfrm>
            <a:off x="432500" y="1702650"/>
            <a:ext cx="2676309" cy="33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9"/>
          <p:cNvSpPr txBox="1"/>
          <p:nvPr/>
        </p:nvSpPr>
        <p:spPr>
          <a:xfrm>
            <a:off x="998775" y="4026675"/>
            <a:ext cx="195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magnetic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flux 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29" name="Google Shape;629;p49"/>
          <p:cNvCxnSpPr/>
          <p:nvPr/>
        </p:nvCxnSpPr>
        <p:spPr>
          <a:xfrm rot="10800000">
            <a:off x="1018625" y="3297500"/>
            <a:ext cx="1971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9"/>
          <p:cNvSpPr/>
          <p:nvPr/>
        </p:nvSpPr>
        <p:spPr>
          <a:xfrm>
            <a:off x="1681875" y="3134400"/>
            <a:ext cx="776100" cy="324600"/>
          </a:xfrm>
          <a:prstGeom prst="rect">
            <a:avLst/>
          </a:prstGeom>
          <a:noFill/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625" y="1053175"/>
            <a:ext cx="2422800" cy="649483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9"/>
          <p:cNvSpPr/>
          <p:nvPr/>
        </p:nvSpPr>
        <p:spPr>
          <a:xfrm>
            <a:off x="197975" y="872675"/>
            <a:ext cx="3358800" cy="412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Primary-Secondary: 3D geology (magnetic dipole)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9"/>
          <p:cNvSpPr txBox="1"/>
          <p:nvPr>
            <p:ph idx="1" type="body"/>
          </p:nvPr>
        </p:nvSpPr>
        <p:spPr>
          <a:xfrm>
            <a:off x="235500" y="887300"/>
            <a:ext cx="30141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Primary: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9"/>
          <p:cNvSpPr txBox="1"/>
          <p:nvPr>
            <p:ph idx="1" type="body"/>
          </p:nvPr>
        </p:nvSpPr>
        <p:spPr>
          <a:xfrm>
            <a:off x="4640875" y="868325"/>
            <a:ext cx="27822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Secondary: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636" name="Google Shape;636;p49"/>
          <p:cNvCxnSpPr>
            <a:stCxn id="632" idx="3"/>
            <a:endCxn id="626" idx="1"/>
          </p:cNvCxnSpPr>
          <p:nvPr/>
        </p:nvCxnSpPr>
        <p:spPr>
          <a:xfrm>
            <a:off x="3556775" y="2935325"/>
            <a:ext cx="108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7" name="Google Shape;6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061" y="1772063"/>
            <a:ext cx="4142589" cy="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2326" y="1053175"/>
            <a:ext cx="2240323" cy="6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9"/>
          <p:cNvSpPr txBox="1"/>
          <p:nvPr/>
        </p:nvSpPr>
        <p:spPr>
          <a:xfrm>
            <a:off x="3556775" y="2484125"/>
            <a:ext cx="1084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Interpolate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0" name="Google Shape;64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0050" y="2207225"/>
            <a:ext cx="3014100" cy="274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3261" y="2484113"/>
            <a:ext cx="1229388" cy="6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0"/>
          <p:cNvSpPr/>
          <p:nvPr/>
        </p:nvSpPr>
        <p:spPr>
          <a:xfrm>
            <a:off x="4867100" y="3553650"/>
            <a:ext cx="3977700" cy="1220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Fields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Google Shape;647;p50"/>
          <p:cNvSpPr/>
          <p:nvPr/>
        </p:nvSpPr>
        <p:spPr>
          <a:xfrm>
            <a:off x="4867100" y="2225250"/>
            <a:ext cx="3977700" cy="1220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Fluxes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p50"/>
          <p:cNvSpPr/>
          <p:nvPr/>
        </p:nvSpPr>
        <p:spPr>
          <a:xfrm>
            <a:off x="4867100" y="896838"/>
            <a:ext cx="3977700" cy="1220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Properties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Mimetic Finite Volume Forward Modelling </a:t>
            </a:r>
            <a:endParaRPr/>
          </a:p>
        </p:txBody>
      </p:sp>
      <p:pic>
        <p:nvPicPr>
          <p:cNvPr id="650" name="Google Shape;650;p50"/>
          <p:cNvPicPr preferRelativeResize="0"/>
          <p:nvPr/>
        </p:nvPicPr>
        <p:blipFill rotWithShape="1">
          <a:blip r:embed="rId3">
            <a:alphaModFix/>
          </a:blip>
          <a:srcRect b="9724" l="53439" r="37673" t="85562"/>
          <a:stretch/>
        </p:blipFill>
        <p:spPr>
          <a:xfrm>
            <a:off x="8132313" y="3623325"/>
            <a:ext cx="630827" cy="17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1" name="Google Shape;651;p50"/>
          <p:cNvPicPr preferRelativeResize="0"/>
          <p:nvPr/>
        </p:nvPicPr>
        <p:blipFill rotWithShape="1">
          <a:blip r:embed="rId3">
            <a:alphaModFix/>
          </a:blip>
          <a:srcRect b="3714" l="52981" r="33568" t="90993"/>
          <a:stretch/>
        </p:blipFill>
        <p:spPr>
          <a:xfrm>
            <a:off x="7808375" y="2281050"/>
            <a:ext cx="954776" cy="194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2" name="Google Shape;652;p50"/>
          <p:cNvPicPr preferRelativeResize="0"/>
          <p:nvPr/>
        </p:nvPicPr>
        <p:blipFill rotWithShape="1">
          <a:blip r:embed="rId3">
            <a:alphaModFix/>
          </a:blip>
          <a:srcRect b="9526" l="35607" r="50174" t="85760"/>
          <a:stretch/>
        </p:blipFill>
        <p:spPr>
          <a:xfrm>
            <a:off x="7781100" y="960038"/>
            <a:ext cx="1009326" cy="17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53" name="Google Shape;653;p50"/>
          <p:cNvGrpSpPr/>
          <p:nvPr/>
        </p:nvGrpSpPr>
        <p:grpSpPr>
          <a:xfrm>
            <a:off x="5609786" y="3961117"/>
            <a:ext cx="1915706" cy="743498"/>
            <a:chOff x="5597275" y="1187750"/>
            <a:chExt cx="2175950" cy="844500"/>
          </a:xfrm>
        </p:grpSpPr>
        <p:pic>
          <p:nvPicPr>
            <p:cNvPr id="654" name="Google Shape;654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97275" y="1187750"/>
              <a:ext cx="322625" cy="84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50"/>
            <p:cNvSpPr txBox="1"/>
            <p:nvPr/>
          </p:nvSpPr>
          <p:spPr>
            <a:xfrm>
              <a:off x="5924612" y="1267070"/>
              <a:ext cx="1848600" cy="2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electric field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6" name="Google Shape;656;p50"/>
            <p:cNvSpPr txBox="1"/>
            <p:nvPr/>
          </p:nvSpPr>
          <p:spPr>
            <a:xfrm>
              <a:off x="5924625" y="1711025"/>
              <a:ext cx="18486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magnetic field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57" name="Google Shape;657;p50"/>
          <p:cNvGrpSpPr/>
          <p:nvPr/>
        </p:nvGrpSpPr>
        <p:grpSpPr>
          <a:xfrm>
            <a:off x="5609784" y="2612248"/>
            <a:ext cx="2720686" cy="743498"/>
            <a:chOff x="5592550" y="2226975"/>
            <a:chExt cx="3090284" cy="844500"/>
          </a:xfrm>
        </p:grpSpPr>
        <p:pic>
          <p:nvPicPr>
            <p:cNvPr id="658" name="Google Shape;65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92550" y="2226975"/>
              <a:ext cx="332084" cy="84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50"/>
            <p:cNvSpPr txBox="1"/>
            <p:nvPr/>
          </p:nvSpPr>
          <p:spPr>
            <a:xfrm>
              <a:off x="5924634" y="2740266"/>
              <a:ext cx="27582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magnetic flux density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0" name="Google Shape;660;p50"/>
            <p:cNvSpPr txBox="1"/>
            <p:nvPr/>
          </p:nvSpPr>
          <p:spPr>
            <a:xfrm>
              <a:off x="5924634" y="2302738"/>
              <a:ext cx="23607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current density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61" name="Google Shape;661;p50"/>
          <p:cNvGrpSpPr/>
          <p:nvPr/>
        </p:nvGrpSpPr>
        <p:grpSpPr>
          <a:xfrm>
            <a:off x="5623703" y="1277312"/>
            <a:ext cx="2962935" cy="743509"/>
            <a:chOff x="5623625" y="3299791"/>
            <a:chExt cx="3301320" cy="828422"/>
          </a:xfrm>
        </p:grpSpPr>
        <p:pic>
          <p:nvPicPr>
            <p:cNvPr id="662" name="Google Shape;662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23625" y="3299791"/>
              <a:ext cx="269925" cy="828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50"/>
            <p:cNvSpPr txBox="1"/>
            <p:nvPr/>
          </p:nvSpPr>
          <p:spPr>
            <a:xfrm>
              <a:off x="5939945" y="3392729"/>
              <a:ext cx="29850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electrical conductivity 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4" name="Google Shape;664;p50"/>
            <p:cNvSpPr txBox="1"/>
            <p:nvPr/>
          </p:nvSpPr>
          <p:spPr>
            <a:xfrm>
              <a:off x="5939945" y="3852089"/>
              <a:ext cx="28098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magnetic permeability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665" name="Google Shape;66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8725" y="826100"/>
            <a:ext cx="1342950" cy="405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50"/>
          <p:cNvGrpSpPr/>
          <p:nvPr/>
        </p:nvGrpSpPr>
        <p:grpSpPr>
          <a:xfrm>
            <a:off x="154428" y="1022242"/>
            <a:ext cx="3098582" cy="3752105"/>
            <a:chOff x="154428" y="1022242"/>
            <a:chExt cx="3098582" cy="3752105"/>
          </a:xfrm>
        </p:grpSpPr>
        <p:grpSp>
          <p:nvGrpSpPr>
            <p:cNvPr id="667" name="Google Shape;667;p50"/>
            <p:cNvGrpSpPr/>
            <p:nvPr/>
          </p:nvGrpSpPr>
          <p:grpSpPr>
            <a:xfrm>
              <a:off x="154428" y="1022242"/>
              <a:ext cx="3098582" cy="3752105"/>
              <a:chOff x="503968" y="1391241"/>
              <a:chExt cx="2662012" cy="3223458"/>
            </a:xfrm>
          </p:grpSpPr>
          <p:grpSp>
            <p:nvGrpSpPr>
              <p:cNvPr id="668" name="Google Shape;668;p50"/>
              <p:cNvGrpSpPr/>
              <p:nvPr/>
            </p:nvGrpSpPr>
            <p:grpSpPr>
              <a:xfrm>
                <a:off x="503968" y="1391241"/>
                <a:ext cx="2662012" cy="2662456"/>
                <a:chOff x="503970" y="1147063"/>
                <a:chExt cx="2848900" cy="2849374"/>
              </a:xfrm>
            </p:grpSpPr>
            <p:grpSp>
              <p:nvGrpSpPr>
                <p:cNvPr id="669" name="Google Shape;669;p50"/>
                <p:cNvGrpSpPr/>
                <p:nvPr/>
              </p:nvGrpSpPr>
              <p:grpSpPr>
                <a:xfrm>
                  <a:off x="503970" y="1147063"/>
                  <a:ext cx="2848900" cy="2849374"/>
                  <a:chOff x="311695" y="1147050"/>
                  <a:chExt cx="2848900" cy="2849374"/>
                </a:xfrm>
              </p:grpSpPr>
              <p:pic>
                <p:nvPicPr>
                  <p:cNvPr id="670" name="Google Shape;670;p50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48197" t="0"/>
                  <a:stretch/>
                </p:blipFill>
                <p:spPr>
                  <a:xfrm>
                    <a:off x="311695" y="1147050"/>
                    <a:ext cx="2848900" cy="2849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71" name="Google Shape;671;p50"/>
                  <p:cNvSpPr/>
                  <p:nvPr/>
                </p:nvSpPr>
                <p:spPr>
                  <a:xfrm>
                    <a:off x="2103075" y="3497100"/>
                    <a:ext cx="1057500" cy="4992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72" name="Google Shape;672;p50"/>
                <p:cNvSpPr/>
                <p:nvPr/>
              </p:nvSpPr>
              <p:spPr>
                <a:xfrm>
                  <a:off x="503975" y="1147070"/>
                  <a:ext cx="445500" cy="294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673" name="Google Shape;673;p50"/>
              <p:cNvPicPr preferRelativeResize="0"/>
              <p:nvPr/>
            </p:nvPicPr>
            <p:blipFill rotWithShape="1">
              <a:blip r:embed="rId3">
                <a:alphaModFix/>
              </a:blip>
              <a:srcRect b="0" l="32161" r="30397" t="81879"/>
              <a:stretch/>
            </p:blipFill>
            <p:spPr>
              <a:xfrm>
                <a:off x="693312" y="4042000"/>
                <a:ext cx="2283325" cy="572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4" name="Google Shape;674;p50"/>
            <p:cNvSpPr/>
            <p:nvPr/>
          </p:nvSpPr>
          <p:spPr>
            <a:xfrm rot="-792979">
              <a:off x="1172316" y="2718390"/>
              <a:ext cx="244064" cy="136805"/>
            </a:xfrm>
            <a:prstGeom prst="rect">
              <a:avLst/>
            </a:prstGeom>
            <a:solidFill>
              <a:srgbClr val="ABB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9" name="Google Shape;679;p51"/>
          <p:cNvGraphicFramePr/>
          <p:nvPr/>
        </p:nvGraphicFramePr>
        <p:xfrm>
          <a:off x="4778588" y="3701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{2D3E7A70-EA29-496F-AA4E-77E90BC876F2}</a:tableStyleId>
              </a:tblPr>
              <a:tblGrid>
                <a:gridCol w="2110750"/>
                <a:gridCol w="2110750"/>
              </a:tblGrid>
              <a:tr h="39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E-B: magnetic source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H-J: electric source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82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0" name="Google Shape;680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Primary: Modelling the Casing</a:t>
            </a:r>
            <a:endParaRPr/>
          </a:p>
        </p:txBody>
      </p:sp>
      <p:sp>
        <p:nvSpPr>
          <p:cNvPr id="681" name="Google Shape;681;p51"/>
          <p:cNvSpPr txBox="1"/>
          <p:nvPr>
            <p:ph idx="1" type="body"/>
          </p:nvPr>
        </p:nvSpPr>
        <p:spPr>
          <a:xfrm>
            <a:off x="3117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Finite volume forward simulation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staggered grid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exploit symmetry: cylindrically symmetric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when sources on or in well</a:t>
            </a:r>
            <a:endParaRPr/>
          </a:p>
        </p:txBody>
      </p:sp>
      <p:sp>
        <p:nvSpPr>
          <p:cNvPr id="682" name="Google Shape;682;p51"/>
          <p:cNvSpPr txBox="1"/>
          <p:nvPr>
            <p:ph idx="2" type="body"/>
          </p:nvPr>
        </p:nvSpPr>
        <p:spPr>
          <a:xfrm>
            <a:off x="48324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Two formulations of Maxwell: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depends on source</a:t>
            </a:r>
            <a:endParaRPr/>
          </a:p>
        </p:txBody>
      </p:sp>
      <p:pic>
        <p:nvPicPr>
          <p:cNvPr id="683" name="Google Shape;6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477" y="790850"/>
            <a:ext cx="3530977" cy="1829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4" name="Google Shape;684;p51"/>
          <p:cNvGraphicFramePr/>
          <p:nvPr/>
        </p:nvGraphicFramePr>
        <p:xfrm>
          <a:off x="690438" y="208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{2D3E7A70-EA29-496F-AA4E-77E90BC876F2}</a:tableStyleId>
              </a:tblPr>
              <a:tblGrid>
                <a:gridCol w="1621200"/>
                <a:gridCol w="1621200"/>
              </a:tblGrid>
              <a:tr h="36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Cell Centers: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Properties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6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Faces: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Fluxes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6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Edges: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Fields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85" name="Google Shape;68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910" y="4244249"/>
            <a:ext cx="17725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0896" y="4244249"/>
            <a:ext cx="184535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375" y="1044750"/>
            <a:ext cx="4710849" cy="3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Why?</a:t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 flipH="1" rot="10800000">
            <a:off x="5631050" y="2902050"/>
            <a:ext cx="839400" cy="749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" name="Google Shape;81;p16"/>
          <p:cNvSpPr txBox="1"/>
          <p:nvPr/>
        </p:nvSpPr>
        <p:spPr>
          <a:xfrm>
            <a:off x="4527600" y="3646800"/>
            <a:ext cx="2112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a problem. 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Electrical conductivity can be a diagnostic physical property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Monitoring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</a:t>
            </a:r>
            <a:r>
              <a:rPr baseline="-25000" lang="en-GB"/>
              <a:t>2</a:t>
            </a:r>
            <a:r>
              <a:rPr lang="en-GB"/>
              <a:t> sequestration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Locating missed pay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Enhanced Oil Recovery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ie. water floods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Hydraulic fracturing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 sensitive to conductivity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Inversion: characterize conductivity distribution</a:t>
            </a:r>
            <a:endParaRPr/>
          </a:p>
        </p:txBody>
      </p:sp>
      <p:cxnSp>
        <p:nvCxnSpPr>
          <p:cNvPr id="83" name="Google Shape;83;p16"/>
          <p:cNvCxnSpPr/>
          <p:nvPr/>
        </p:nvCxnSpPr>
        <p:spPr>
          <a:xfrm flipH="1" rot="10800000">
            <a:off x="7054275" y="3118450"/>
            <a:ext cx="305700" cy="5712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6"/>
          <p:cNvSpPr txBox="1"/>
          <p:nvPr/>
        </p:nvSpPr>
        <p:spPr>
          <a:xfrm>
            <a:off x="6694850" y="3861975"/>
            <a:ext cx="2112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Want to  characterize this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Primary: Modelling the Casing</a:t>
            </a:r>
            <a:endParaRPr/>
          </a:p>
        </p:txBody>
      </p:sp>
      <p:sp>
        <p:nvSpPr>
          <p:cNvPr id="692" name="Google Shape;692;p52"/>
          <p:cNvSpPr txBox="1"/>
          <p:nvPr>
            <p:ph idx="1" type="body"/>
          </p:nvPr>
        </p:nvSpPr>
        <p:spPr>
          <a:xfrm>
            <a:off x="3117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Finite volume forward simulation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staggered grid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exploit symmetry: cylindrically symmetric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when sources on or in well</a:t>
            </a:r>
            <a:endParaRPr/>
          </a:p>
        </p:txBody>
      </p:sp>
      <p:sp>
        <p:nvSpPr>
          <p:cNvPr id="693" name="Google Shape;693;p52"/>
          <p:cNvSpPr txBox="1"/>
          <p:nvPr>
            <p:ph idx="2" type="body"/>
          </p:nvPr>
        </p:nvSpPr>
        <p:spPr>
          <a:xfrm>
            <a:off x="48324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Two formulations of Maxwell: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depends on source</a:t>
            </a:r>
            <a:endParaRPr/>
          </a:p>
        </p:txBody>
      </p:sp>
      <p:pic>
        <p:nvPicPr>
          <p:cNvPr id="694" name="Google Shape;6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477" y="790850"/>
            <a:ext cx="3530977" cy="182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75" y="2201588"/>
            <a:ext cx="3999900" cy="7403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6" name="Google Shape;696;p52"/>
          <p:cNvGraphicFramePr/>
          <p:nvPr/>
        </p:nvGraphicFramePr>
        <p:xfrm>
          <a:off x="4778588" y="3701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{2D3E7A70-EA29-496F-AA4E-77E90BC876F2}</a:tableStyleId>
              </a:tblPr>
              <a:tblGrid>
                <a:gridCol w="2110750"/>
                <a:gridCol w="2110750"/>
              </a:tblGrid>
              <a:tr h="39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E-B: magnetic source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H-J: electric source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82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97" name="Google Shape;69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0910" y="4244249"/>
            <a:ext cx="17725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896" y="4244249"/>
            <a:ext cx="184535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Electromagnetics in settings with cased wells </a:t>
            </a:r>
            <a:endParaRPr/>
          </a:p>
        </p:txBody>
      </p:sp>
      <p:sp>
        <p:nvSpPr>
          <p:cNvPr id="704" name="Google Shape;704;p53"/>
          <p:cNvSpPr txBox="1"/>
          <p:nvPr>
            <p:ph idx="1" type="body"/>
          </p:nvPr>
        </p:nvSpPr>
        <p:spPr>
          <a:xfrm>
            <a:off x="311700" y="1115125"/>
            <a:ext cx="3999900" cy="23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/>
              <a:t>Why EM? </a:t>
            </a:r>
            <a:endParaRPr b="1" i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Electrical conductivity can be diagnostic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/>
              <a:t>Cased Wells</a:t>
            </a:r>
            <a:r>
              <a:rPr b="1" lang="en-GB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significant contributor to signal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challenging features to model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geometry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conductivity contrast</a:t>
            </a:r>
            <a:endParaRPr/>
          </a:p>
        </p:txBody>
      </p:sp>
      <p:pic>
        <p:nvPicPr>
          <p:cNvPr id="705" name="Google Shape;7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00" y="952124"/>
            <a:ext cx="4520698" cy="381709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3"/>
          <p:cNvSpPr txBox="1"/>
          <p:nvPr/>
        </p:nvSpPr>
        <p:spPr>
          <a:xfrm>
            <a:off x="311700" y="3364875"/>
            <a:ext cx="39999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we model in settings with cased wells?</a:t>
            </a:r>
            <a:endParaRPr b="1" i="1"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7" name="Google Shape;707;p53"/>
          <p:cNvSpPr txBox="1"/>
          <p:nvPr/>
        </p:nvSpPr>
        <p:spPr>
          <a:xfrm>
            <a:off x="426550" y="4092675"/>
            <a:ext cx="39999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Inverse Problem?</a:t>
            </a:r>
            <a:endParaRPr b="1" i="1"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Primary: Cylindrical Symmetry - Summary</a:t>
            </a:r>
            <a:endParaRPr/>
          </a:p>
        </p:txBody>
      </p:sp>
      <p:graphicFrame>
        <p:nvGraphicFramePr>
          <p:cNvPr id="713" name="Google Shape;713;p54"/>
          <p:cNvGraphicFramePr/>
          <p:nvPr/>
        </p:nvGraphicFramePr>
        <p:xfrm>
          <a:off x="3509438" y="2980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{2D3E7A70-EA29-496F-AA4E-77E90BC876F2}</a:tableStyleId>
              </a:tblPr>
              <a:tblGrid>
                <a:gridCol w="2110750"/>
                <a:gridCol w="2110750"/>
              </a:tblGrid>
              <a:tr h="39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E-B: magnetic source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H-J: electric source</a:t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82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14" name="Google Shape;7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760" y="3523174"/>
            <a:ext cx="17725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46" y="3523174"/>
            <a:ext cx="184535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900" y="998100"/>
            <a:ext cx="2587101" cy="1541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" name="Google Shape;717;p54"/>
          <p:cNvGrpSpPr/>
          <p:nvPr/>
        </p:nvGrpSpPr>
        <p:grpSpPr>
          <a:xfrm>
            <a:off x="5830878" y="789136"/>
            <a:ext cx="1819204" cy="2074972"/>
            <a:chOff x="5126650" y="887375"/>
            <a:chExt cx="3438300" cy="3921700"/>
          </a:xfrm>
        </p:grpSpPr>
        <p:pic>
          <p:nvPicPr>
            <p:cNvPr id="718" name="Google Shape;718;p54"/>
            <p:cNvPicPr preferRelativeResize="0"/>
            <p:nvPr/>
          </p:nvPicPr>
          <p:blipFill rotWithShape="1">
            <a:blip r:embed="rId6">
              <a:alphaModFix/>
            </a:blip>
            <a:srcRect b="17430" l="56944" r="0" t="0"/>
            <a:stretch/>
          </p:blipFill>
          <p:spPr>
            <a:xfrm>
              <a:off x="5126650" y="887375"/>
              <a:ext cx="3438300" cy="341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54"/>
            <p:cNvPicPr preferRelativeResize="0"/>
            <p:nvPr/>
          </p:nvPicPr>
          <p:blipFill rotWithShape="1">
            <a:blip r:embed="rId6">
              <a:alphaModFix/>
            </a:blip>
            <a:srcRect b="5220" l="74511" r="17176" t="82567"/>
            <a:stretch/>
          </p:blipFill>
          <p:spPr>
            <a:xfrm>
              <a:off x="6529500" y="4303775"/>
              <a:ext cx="663776" cy="50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0" name="Google Shape;720;p54"/>
          <p:cNvSpPr txBox="1"/>
          <p:nvPr>
            <p:ph idx="1" type="body"/>
          </p:nvPr>
        </p:nvSpPr>
        <p:spPr>
          <a:xfrm>
            <a:off x="1386600" y="2980600"/>
            <a:ext cx="20298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Two Formulations of Maxwell: </a:t>
            </a:r>
            <a:endParaRPr/>
          </a:p>
        </p:txBody>
      </p:sp>
      <p:pic>
        <p:nvPicPr>
          <p:cNvPr id="721" name="Google Shape;72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2500" y="4280488"/>
            <a:ext cx="3999900" cy="74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Surface Electric Src</a:t>
            </a:r>
            <a:endParaRPr/>
          </a:p>
        </p:txBody>
      </p:sp>
      <p:sp>
        <p:nvSpPr>
          <p:cNvPr id="727" name="Google Shape;727;p55"/>
          <p:cNvSpPr txBox="1"/>
          <p:nvPr>
            <p:ph idx="2" type="body"/>
          </p:nvPr>
        </p:nvSpPr>
        <p:spPr>
          <a:xfrm>
            <a:off x="48324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911" y="1152475"/>
            <a:ext cx="2354300" cy="246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25" y="789125"/>
            <a:ext cx="4142435" cy="4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17" y="0"/>
            <a:ext cx="85831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6"/>
          <p:cNvSpPr/>
          <p:nvPr/>
        </p:nvSpPr>
        <p:spPr>
          <a:xfrm>
            <a:off x="6498350" y="334525"/>
            <a:ext cx="1037100" cy="9366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6"/>
          <p:cNvSpPr/>
          <p:nvPr/>
        </p:nvSpPr>
        <p:spPr>
          <a:xfrm>
            <a:off x="3748650" y="3362100"/>
            <a:ext cx="1453500" cy="527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6"/>
          <p:cNvSpPr/>
          <p:nvPr/>
        </p:nvSpPr>
        <p:spPr>
          <a:xfrm>
            <a:off x="6627525" y="3362100"/>
            <a:ext cx="581700" cy="527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38" y="0"/>
            <a:ext cx="85885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Downhole Magnetic Dipole</a:t>
            </a:r>
            <a:endParaRPr/>
          </a:p>
        </p:txBody>
      </p:sp>
      <p:pic>
        <p:nvPicPr>
          <p:cNvPr id="748" name="Google Shape;7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223375"/>
            <a:ext cx="8143875" cy="30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p58"/>
          <p:cNvCxnSpPr/>
          <p:nvPr/>
        </p:nvCxnSpPr>
        <p:spPr>
          <a:xfrm flipH="1">
            <a:off x="1682500" y="1442100"/>
            <a:ext cx="24000" cy="249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 hole E src Couple to casing</a:t>
            </a:r>
            <a:endParaRPr/>
          </a:p>
        </p:txBody>
      </p:sp>
      <p:pic>
        <p:nvPicPr>
          <p:cNvPr id="755" name="Google Shape;7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1047750"/>
            <a:ext cx="81438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Surface Electric Sc</a:t>
            </a:r>
            <a:endParaRPr/>
          </a:p>
        </p:txBody>
      </p:sp>
      <p:cxnSp>
        <p:nvCxnSpPr>
          <p:cNvPr id="761" name="Google Shape;761;p60"/>
          <p:cNvCxnSpPr/>
          <p:nvPr/>
        </p:nvCxnSpPr>
        <p:spPr>
          <a:xfrm>
            <a:off x="1237775" y="1103975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2" name="Google Shape;762;p60"/>
          <p:cNvSpPr txBox="1"/>
          <p:nvPr/>
        </p:nvSpPr>
        <p:spPr>
          <a:xfrm>
            <a:off x="815375" y="789125"/>
            <a:ext cx="844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Current!</a:t>
            </a:r>
            <a:endParaRPr/>
          </a:p>
        </p:txBody>
      </p:sp>
      <p:pic>
        <p:nvPicPr>
          <p:cNvPr id="763" name="Google Shape;7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75" y="1216625"/>
            <a:ext cx="81438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375" y="1044750"/>
            <a:ext cx="4710849" cy="3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Steel casing in EM</a:t>
            </a:r>
            <a:endParaRPr/>
          </a:p>
        </p:txBody>
      </p:sp>
      <p:cxnSp>
        <p:nvCxnSpPr>
          <p:cNvPr id="91" name="Google Shape;91;p17"/>
          <p:cNvCxnSpPr/>
          <p:nvPr/>
        </p:nvCxnSpPr>
        <p:spPr>
          <a:xfrm flipH="1" rot="10800000">
            <a:off x="5631050" y="2902050"/>
            <a:ext cx="839400" cy="749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7"/>
          <p:cNvSpPr txBox="1"/>
          <p:nvPr/>
        </p:nvSpPr>
        <p:spPr>
          <a:xfrm>
            <a:off x="4527600" y="3646800"/>
            <a:ext cx="2112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a problem. 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076275"/>
            <a:ext cx="3999900" cy="156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Physical Properties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highly conductive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significant (variable) magnetic permeability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-GB"/>
              <a:t>       Significant impact on signals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3043300"/>
            <a:ext cx="3999900" cy="156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Geometry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cylindrical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thin compared to length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-GB"/>
              <a:t>       Numerically challenging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7"/>
          <p:cNvCxnSpPr/>
          <p:nvPr/>
        </p:nvCxnSpPr>
        <p:spPr>
          <a:xfrm flipH="1" rot="10800000">
            <a:off x="7054275" y="3118450"/>
            <a:ext cx="305700" cy="5712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7"/>
          <p:cNvSpPr txBox="1"/>
          <p:nvPr/>
        </p:nvSpPr>
        <p:spPr>
          <a:xfrm>
            <a:off x="6694850" y="3861975"/>
            <a:ext cx="2112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Want to  characterize this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275" y="4260375"/>
            <a:ext cx="237900" cy="24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540275" y="2572363"/>
            <a:ext cx="237900" cy="24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62"/>
          <p:cNvPicPr preferRelativeResize="0"/>
          <p:nvPr/>
        </p:nvPicPr>
        <p:blipFill rotWithShape="1">
          <a:blip r:embed="rId3">
            <a:alphaModFix/>
          </a:blip>
          <a:srcRect b="0" l="0" r="66481" t="0"/>
          <a:stretch/>
        </p:blipFill>
        <p:spPr>
          <a:xfrm>
            <a:off x="37829" y="1266275"/>
            <a:ext cx="271245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62"/>
          <p:cNvSpPr txBox="1"/>
          <p:nvPr/>
        </p:nvSpPr>
        <p:spPr>
          <a:xfrm>
            <a:off x="598500" y="3708348"/>
            <a:ext cx="195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magnetic 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flux density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74" name="Google Shape;774;p62"/>
          <p:cNvCxnSpPr/>
          <p:nvPr/>
        </p:nvCxnSpPr>
        <p:spPr>
          <a:xfrm>
            <a:off x="1401875" y="1542525"/>
            <a:ext cx="0" cy="2720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5" name="Google Shape;77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0672" y="565988"/>
            <a:ext cx="811250" cy="62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4175" y="566000"/>
            <a:ext cx="946496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1750" y="1266275"/>
            <a:ext cx="6069404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5" y="1109600"/>
            <a:ext cx="598500" cy="32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 Magnetic Permeability</a:t>
            </a:r>
            <a:endParaRPr/>
          </a:p>
        </p:txBody>
      </p:sp>
      <p:pic>
        <p:nvPicPr>
          <p:cNvPr id="784" name="Google Shape;78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54892"/>
            <a:ext cx="9144001" cy="3033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25" y="1248725"/>
            <a:ext cx="8134560" cy="33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6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the casing: Source types</a:t>
            </a:r>
            <a:endParaRPr/>
          </a:p>
        </p:txBody>
      </p:sp>
      <p:sp>
        <p:nvSpPr>
          <p:cNvPr id="791" name="Google Shape;791;p64"/>
          <p:cNvSpPr txBox="1"/>
          <p:nvPr/>
        </p:nvSpPr>
        <p:spPr>
          <a:xfrm>
            <a:off x="1395525" y="3687300"/>
            <a:ext cx="195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magnetic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flux 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2" name="Google Shape;792;p64"/>
          <p:cNvSpPr txBox="1"/>
          <p:nvPr/>
        </p:nvSpPr>
        <p:spPr>
          <a:xfrm>
            <a:off x="4052850" y="3706950"/>
            <a:ext cx="195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3" name="Google Shape;793;p64"/>
          <p:cNvSpPr txBox="1"/>
          <p:nvPr/>
        </p:nvSpPr>
        <p:spPr>
          <a:xfrm>
            <a:off x="6699450" y="4638125"/>
            <a:ext cx="195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4" name="Google Shape;79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5" y="1109600"/>
            <a:ext cx="598500" cy="32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4"/>
          <p:cNvPicPr preferRelativeResize="0"/>
          <p:nvPr/>
        </p:nvPicPr>
        <p:blipFill rotWithShape="1">
          <a:blip r:embed="rId5">
            <a:alphaModFix/>
          </a:blip>
          <a:srcRect b="0" l="78255" r="0" t="0"/>
          <a:stretch/>
        </p:blipFill>
        <p:spPr>
          <a:xfrm>
            <a:off x="1793400" y="1203275"/>
            <a:ext cx="189944" cy="2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4"/>
          <p:cNvPicPr preferRelativeResize="0"/>
          <p:nvPr/>
        </p:nvPicPr>
        <p:blipFill rotWithShape="1">
          <a:blip r:embed="rId5">
            <a:alphaModFix/>
          </a:blip>
          <a:srcRect b="0" l="43695" r="34560" t="0"/>
          <a:stretch/>
        </p:blipFill>
        <p:spPr>
          <a:xfrm>
            <a:off x="4477025" y="1224458"/>
            <a:ext cx="189944" cy="2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64"/>
          <p:cNvPicPr preferRelativeResize="0"/>
          <p:nvPr/>
        </p:nvPicPr>
        <p:blipFill rotWithShape="1">
          <a:blip r:embed="rId5">
            <a:alphaModFix/>
          </a:blip>
          <a:srcRect b="0" l="-2" r="78257" t="0"/>
          <a:stretch/>
        </p:blipFill>
        <p:spPr>
          <a:xfrm>
            <a:off x="7185728" y="1215165"/>
            <a:ext cx="189944" cy="2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4"/>
          <p:cNvSpPr txBox="1"/>
          <p:nvPr/>
        </p:nvSpPr>
        <p:spPr>
          <a:xfrm>
            <a:off x="6739425" y="3687300"/>
            <a:ext cx="195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density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5"/>
          <p:cNvSpPr/>
          <p:nvPr/>
        </p:nvSpPr>
        <p:spPr>
          <a:xfrm>
            <a:off x="342900" y="1344375"/>
            <a:ext cx="3999900" cy="123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AutoNum type="arabicPeriod"/>
            </a:pPr>
            <a:r>
              <a:rPr b="1" i="1"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Problem:</a:t>
            </a:r>
            <a:endParaRPr b="1" i="1"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we model the casing in a simple background? 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i="1"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4" name="Google Shape;804;p6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Approach: Break up the Problem</a:t>
            </a:r>
            <a:endParaRPr/>
          </a:p>
        </p:txBody>
      </p:sp>
      <p:sp>
        <p:nvSpPr>
          <p:cNvPr id="805" name="Google Shape;805;p65"/>
          <p:cNvSpPr txBox="1"/>
          <p:nvPr>
            <p:ph idx="2" type="body"/>
          </p:nvPr>
        </p:nvSpPr>
        <p:spPr>
          <a:xfrm>
            <a:off x="48324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 problem here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pic>
        <p:nvPicPr>
          <p:cNvPr id="806" name="Google Shape;8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00" y="952124"/>
            <a:ext cx="4520698" cy="381709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65"/>
          <p:cNvSpPr txBox="1"/>
          <p:nvPr/>
        </p:nvSpPr>
        <p:spPr>
          <a:xfrm>
            <a:off x="6907050" y="961800"/>
            <a:ext cx="5961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8" name="Google Shape;808;p65"/>
          <p:cNvSpPr txBox="1"/>
          <p:nvPr/>
        </p:nvSpPr>
        <p:spPr>
          <a:xfrm>
            <a:off x="5697525" y="1851150"/>
            <a:ext cx="5961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09" name="Google Shape;809;p65"/>
          <p:cNvCxnSpPr>
            <a:stCxn id="803" idx="2"/>
            <a:endCxn id="810" idx="0"/>
          </p:cNvCxnSpPr>
          <p:nvPr/>
        </p:nvCxnSpPr>
        <p:spPr>
          <a:xfrm>
            <a:off x="2342850" y="2575875"/>
            <a:ext cx="0" cy="90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65"/>
          <p:cNvSpPr/>
          <p:nvPr/>
        </p:nvSpPr>
        <p:spPr>
          <a:xfrm>
            <a:off x="342900" y="3483500"/>
            <a:ext cx="3999900" cy="123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   Secondary Problem: </a:t>
            </a:r>
            <a:endParaRPr b="1" i="1"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model setting with 3D geologic features?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213" y="2427975"/>
            <a:ext cx="2022600" cy="12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6760213" y="2017350"/>
            <a:ext cx="2022600" cy="267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2466463" y="2010325"/>
            <a:ext cx="2022600" cy="267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61188" y="2010325"/>
            <a:ext cx="2022600" cy="268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311700" y="961563"/>
            <a:ext cx="8520600" cy="876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Motivation: </a:t>
            </a: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we characterize 3D conductivity distributions in settings with steel cased wells?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013" y="2162725"/>
            <a:ext cx="1728600" cy="206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338" y="2260350"/>
            <a:ext cx="2022600" cy="1567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8"/>
          <p:cNvGrpSpPr/>
          <p:nvPr/>
        </p:nvGrpSpPr>
        <p:grpSpPr>
          <a:xfrm>
            <a:off x="520913" y="2578602"/>
            <a:ext cx="1662699" cy="2013380"/>
            <a:chOff x="154428" y="1022242"/>
            <a:chExt cx="3098582" cy="3752105"/>
          </a:xfrm>
        </p:grpSpPr>
        <p:grpSp>
          <p:nvGrpSpPr>
            <p:cNvPr id="112" name="Google Shape;112;p18"/>
            <p:cNvGrpSpPr/>
            <p:nvPr/>
          </p:nvGrpSpPr>
          <p:grpSpPr>
            <a:xfrm>
              <a:off x="154428" y="1022242"/>
              <a:ext cx="3098582" cy="3752105"/>
              <a:chOff x="503968" y="1391241"/>
              <a:chExt cx="2662012" cy="3223458"/>
            </a:xfrm>
          </p:grpSpPr>
          <p:grpSp>
            <p:nvGrpSpPr>
              <p:cNvPr id="113" name="Google Shape;113;p18"/>
              <p:cNvGrpSpPr/>
              <p:nvPr/>
            </p:nvGrpSpPr>
            <p:grpSpPr>
              <a:xfrm>
                <a:off x="503968" y="1391241"/>
                <a:ext cx="2662012" cy="2662456"/>
                <a:chOff x="503970" y="1147063"/>
                <a:chExt cx="2848900" cy="2849374"/>
              </a:xfrm>
            </p:grpSpPr>
            <p:grpSp>
              <p:nvGrpSpPr>
                <p:cNvPr id="114" name="Google Shape;114;p18"/>
                <p:cNvGrpSpPr/>
                <p:nvPr/>
              </p:nvGrpSpPr>
              <p:grpSpPr>
                <a:xfrm>
                  <a:off x="503970" y="1147063"/>
                  <a:ext cx="2848900" cy="2849374"/>
                  <a:chOff x="311695" y="1147050"/>
                  <a:chExt cx="2848900" cy="2849374"/>
                </a:xfrm>
              </p:grpSpPr>
              <p:pic>
                <p:nvPicPr>
                  <p:cNvPr id="115" name="Google Shape;115;p18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48197" t="0"/>
                  <a:stretch/>
                </p:blipFill>
                <p:spPr>
                  <a:xfrm>
                    <a:off x="311695" y="1147050"/>
                    <a:ext cx="2848900" cy="2849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2103075" y="3497100"/>
                    <a:ext cx="1057500" cy="4992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7" name="Google Shape;117;p18"/>
                <p:cNvSpPr/>
                <p:nvPr/>
              </p:nvSpPr>
              <p:spPr>
                <a:xfrm>
                  <a:off x="503975" y="1147070"/>
                  <a:ext cx="445500" cy="294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118" name="Google Shape;118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32161" r="30397" t="81879"/>
              <a:stretch/>
            </p:blipFill>
            <p:spPr>
              <a:xfrm>
                <a:off x="693312" y="4042000"/>
                <a:ext cx="2283325" cy="572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9" name="Google Shape;119;p18"/>
            <p:cNvSpPr/>
            <p:nvPr/>
          </p:nvSpPr>
          <p:spPr>
            <a:xfrm rot="-792979">
              <a:off x="1172316" y="2718390"/>
              <a:ext cx="244064" cy="136805"/>
            </a:xfrm>
            <a:prstGeom prst="rect">
              <a:avLst/>
            </a:prstGeom>
            <a:solidFill>
              <a:srgbClr val="ABB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0" name="Google Shape;12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212" y="2139050"/>
            <a:ext cx="1086564" cy="3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387388" y="4117175"/>
            <a:ext cx="1954800" cy="5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47238" y="4233575"/>
            <a:ext cx="1954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3D geology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422863" y="4233575"/>
            <a:ext cx="1858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Maxwell’s equations</a:t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2534263" y="4319825"/>
            <a:ext cx="19548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the Casing</a:t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4613338" y="2010450"/>
            <a:ext cx="2022600" cy="267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7020013" y="4233575"/>
            <a:ext cx="1503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Approaching the inverse problem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540300" y="2999700"/>
            <a:ext cx="3999900" cy="16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Constitutive Relations</a:t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Electromagnetics: Maxwell’s Equations 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540300" y="923875"/>
            <a:ext cx="399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Maxwell’s Equations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(frequency domain, quasi-static)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975" y="3619275"/>
            <a:ext cx="1176607" cy="8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975" y="1781950"/>
            <a:ext cx="2296281" cy="84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9"/>
          <p:cNvGrpSpPr/>
          <p:nvPr/>
        </p:nvGrpSpPr>
        <p:grpSpPr>
          <a:xfrm>
            <a:off x="5609786" y="1331342"/>
            <a:ext cx="1915706" cy="743498"/>
            <a:chOff x="5597275" y="1187750"/>
            <a:chExt cx="2175950" cy="844500"/>
          </a:xfrm>
        </p:grpSpPr>
        <p:pic>
          <p:nvPicPr>
            <p:cNvPr id="137" name="Google Shape;137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7275" y="1187750"/>
              <a:ext cx="322625" cy="84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9"/>
            <p:cNvSpPr txBox="1"/>
            <p:nvPr/>
          </p:nvSpPr>
          <p:spPr>
            <a:xfrm>
              <a:off x="5924612" y="1267070"/>
              <a:ext cx="1848600" cy="2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electric field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" name="Google Shape;139;p19"/>
            <p:cNvSpPr txBox="1"/>
            <p:nvPr/>
          </p:nvSpPr>
          <p:spPr>
            <a:xfrm>
              <a:off x="5924625" y="1711025"/>
              <a:ext cx="18486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magnetic field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0" name="Google Shape;140;p19"/>
          <p:cNvGrpSpPr/>
          <p:nvPr/>
        </p:nvGrpSpPr>
        <p:grpSpPr>
          <a:xfrm>
            <a:off x="5609784" y="2612248"/>
            <a:ext cx="2720686" cy="743498"/>
            <a:chOff x="5592550" y="2226975"/>
            <a:chExt cx="3090284" cy="844500"/>
          </a:xfrm>
        </p:grpSpPr>
        <p:pic>
          <p:nvPicPr>
            <p:cNvPr id="141" name="Google Shape;141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92550" y="2226975"/>
              <a:ext cx="332084" cy="84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9"/>
            <p:cNvSpPr txBox="1"/>
            <p:nvPr/>
          </p:nvSpPr>
          <p:spPr>
            <a:xfrm>
              <a:off x="5924634" y="2740266"/>
              <a:ext cx="27582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magnetic flux density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3" name="Google Shape;143;p19"/>
            <p:cNvSpPr txBox="1"/>
            <p:nvPr/>
          </p:nvSpPr>
          <p:spPr>
            <a:xfrm>
              <a:off x="5924634" y="2302738"/>
              <a:ext cx="23607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current density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4" name="Google Shape;144;p19"/>
          <p:cNvGrpSpPr/>
          <p:nvPr/>
        </p:nvGrpSpPr>
        <p:grpSpPr>
          <a:xfrm>
            <a:off x="5623703" y="3907113"/>
            <a:ext cx="2962935" cy="743509"/>
            <a:chOff x="5623625" y="3299791"/>
            <a:chExt cx="3301320" cy="828422"/>
          </a:xfrm>
        </p:grpSpPr>
        <p:pic>
          <p:nvPicPr>
            <p:cNvPr id="145" name="Google Shape;145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23625" y="3299791"/>
              <a:ext cx="269925" cy="828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9"/>
            <p:cNvSpPr txBox="1"/>
            <p:nvPr/>
          </p:nvSpPr>
          <p:spPr>
            <a:xfrm>
              <a:off x="5939945" y="3392729"/>
              <a:ext cx="29850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electrical conductivity 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" name="Google Shape;147;p19"/>
            <p:cNvSpPr txBox="1"/>
            <p:nvPr/>
          </p:nvSpPr>
          <p:spPr>
            <a:xfrm>
              <a:off x="5939945" y="3852089"/>
              <a:ext cx="28098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magnetic permeability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8" name="Google Shape;148;p19"/>
          <p:cNvSpPr/>
          <p:nvPr/>
        </p:nvSpPr>
        <p:spPr>
          <a:xfrm>
            <a:off x="4867100" y="3526638"/>
            <a:ext cx="3977700" cy="1220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Properties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4867100" y="2225250"/>
            <a:ext cx="3977700" cy="1220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Fluxes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4867100" y="923875"/>
            <a:ext cx="3977700" cy="1220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Fields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8" y="852725"/>
            <a:ext cx="1299072" cy="39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3444800" y="3553650"/>
            <a:ext cx="5574000" cy="1328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Fields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3444800" y="2225250"/>
            <a:ext cx="5574000" cy="1328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Fluxes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3444800" y="896850"/>
            <a:ext cx="5574000" cy="1328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</a:pPr>
            <a:r>
              <a:rPr lang="en-GB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Properties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Finite Volume Forward Modelling </a:t>
            </a:r>
            <a:endParaRPr/>
          </a:p>
        </p:txBody>
      </p:sp>
      <p:grpSp>
        <p:nvGrpSpPr>
          <p:cNvPr id="160" name="Google Shape;160;p20"/>
          <p:cNvGrpSpPr/>
          <p:nvPr/>
        </p:nvGrpSpPr>
        <p:grpSpPr>
          <a:xfrm>
            <a:off x="4187486" y="3961117"/>
            <a:ext cx="1915706" cy="743498"/>
            <a:chOff x="5597275" y="1187750"/>
            <a:chExt cx="2175950" cy="844500"/>
          </a:xfrm>
        </p:grpSpPr>
        <p:pic>
          <p:nvPicPr>
            <p:cNvPr id="161" name="Google Shape;16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97275" y="1187750"/>
              <a:ext cx="322625" cy="84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0"/>
            <p:cNvSpPr txBox="1"/>
            <p:nvPr/>
          </p:nvSpPr>
          <p:spPr>
            <a:xfrm>
              <a:off x="5924612" y="1267070"/>
              <a:ext cx="1848600" cy="2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electric field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5924625" y="1711025"/>
              <a:ext cx="18486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magnetic field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64" name="Google Shape;164;p20"/>
          <p:cNvGrpSpPr/>
          <p:nvPr/>
        </p:nvGrpSpPr>
        <p:grpSpPr>
          <a:xfrm>
            <a:off x="4187484" y="2612248"/>
            <a:ext cx="2720686" cy="743498"/>
            <a:chOff x="5592550" y="2226975"/>
            <a:chExt cx="3090284" cy="844500"/>
          </a:xfrm>
        </p:grpSpPr>
        <p:pic>
          <p:nvPicPr>
            <p:cNvPr id="165" name="Google Shape;16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92550" y="2226975"/>
              <a:ext cx="332084" cy="84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0"/>
            <p:cNvSpPr txBox="1"/>
            <p:nvPr/>
          </p:nvSpPr>
          <p:spPr>
            <a:xfrm>
              <a:off x="5924634" y="2740266"/>
              <a:ext cx="27582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magnetic flux density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7" name="Google Shape;167;p20"/>
            <p:cNvSpPr txBox="1"/>
            <p:nvPr/>
          </p:nvSpPr>
          <p:spPr>
            <a:xfrm>
              <a:off x="5924634" y="2302738"/>
              <a:ext cx="23607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current density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68" name="Google Shape;168;p20"/>
          <p:cNvGrpSpPr/>
          <p:nvPr/>
        </p:nvGrpSpPr>
        <p:grpSpPr>
          <a:xfrm>
            <a:off x="4201403" y="1277312"/>
            <a:ext cx="2962935" cy="743509"/>
            <a:chOff x="5623625" y="3299791"/>
            <a:chExt cx="3301320" cy="828422"/>
          </a:xfrm>
        </p:grpSpPr>
        <p:pic>
          <p:nvPicPr>
            <p:cNvPr id="169" name="Google Shape;169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23625" y="3299791"/>
              <a:ext cx="269925" cy="828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0"/>
            <p:cNvSpPr txBox="1"/>
            <p:nvPr/>
          </p:nvSpPr>
          <p:spPr>
            <a:xfrm>
              <a:off x="5939945" y="3392729"/>
              <a:ext cx="29850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electrical conductivity 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1" name="Google Shape;171;p20"/>
            <p:cNvSpPr txBox="1"/>
            <p:nvPr/>
          </p:nvSpPr>
          <p:spPr>
            <a:xfrm>
              <a:off x="5939945" y="3852089"/>
              <a:ext cx="28098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magnetic permeability</a:t>
              </a: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72" name="Google Shape;172;p20"/>
          <p:cNvGrpSpPr/>
          <p:nvPr/>
        </p:nvGrpSpPr>
        <p:grpSpPr>
          <a:xfrm>
            <a:off x="154428" y="1022242"/>
            <a:ext cx="3098582" cy="3752105"/>
            <a:chOff x="154428" y="1022242"/>
            <a:chExt cx="3098582" cy="3752105"/>
          </a:xfrm>
        </p:grpSpPr>
        <p:grpSp>
          <p:nvGrpSpPr>
            <p:cNvPr id="173" name="Google Shape;173;p20"/>
            <p:cNvGrpSpPr/>
            <p:nvPr/>
          </p:nvGrpSpPr>
          <p:grpSpPr>
            <a:xfrm>
              <a:off x="154428" y="1022242"/>
              <a:ext cx="3098582" cy="3752105"/>
              <a:chOff x="503968" y="1391241"/>
              <a:chExt cx="2662012" cy="3223458"/>
            </a:xfrm>
          </p:grpSpPr>
          <p:grpSp>
            <p:nvGrpSpPr>
              <p:cNvPr id="174" name="Google Shape;174;p20"/>
              <p:cNvGrpSpPr/>
              <p:nvPr/>
            </p:nvGrpSpPr>
            <p:grpSpPr>
              <a:xfrm>
                <a:off x="503968" y="1391241"/>
                <a:ext cx="2662012" cy="2662456"/>
                <a:chOff x="503970" y="1147063"/>
                <a:chExt cx="2848900" cy="2849374"/>
              </a:xfrm>
            </p:grpSpPr>
            <p:grpSp>
              <p:nvGrpSpPr>
                <p:cNvPr id="175" name="Google Shape;175;p20"/>
                <p:cNvGrpSpPr/>
                <p:nvPr/>
              </p:nvGrpSpPr>
              <p:grpSpPr>
                <a:xfrm>
                  <a:off x="503970" y="1147063"/>
                  <a:ext cx="2848900" cy="2849374"/>
                  <a:chOff x="311695" y="1147050"/>
                  <a:chExt cx="2848900" cy="2849374"/>
                </a:xfrm>
              </p:grpSpPr>
              <p:pic>
                <p:nvPicPr>
                  <p:cNvPr id="176" name="Google Shape;176;p20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48197" t="0"/>
                  <a:stretch/>
                </p:blipFill>
                <p:spPr>
                  <a:xfrm>
                    <a:off x="311695" y="1147050"/>
                    <a:ext cx="2848900" cy="2849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77" name="Google Shape;177;p20"/>
                  <p:cNvSpPr/>
                  <p:nvPr/>
                </p:nvSpPr>
                <p:spPr>
                  <a:xfrm>
                    <a:off x="2103075" y="3497100"/>
                    <a:ext cx="1057500" cy="4992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78" name="Google Shape;178;p20"/>
                <p:cNvSpPr/>
                <p:nvPr/>
              </p:nvSpPr>
              <p:spPr>
                <a:xfrm>
                  <a:off x="503975" y="1147070"/>
                  <a:ext cx="445500" cy="294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179" name="Google Shape;179;p20"/>
              <p:cNvPicPr preferRelativeResize="0"/>
              <p:nvPr/>
            </p:nvPicPr>
            <p:blipFill rotWithShape="1">
              <a:blip r:embed="rId8">
                <a:alphaModFix/>
              </a:blip>
              <a:srcRect b="0" l="32161" r="30397" t="81879"/>
              <a:stretch/>
            </p:blipFill>
            <p:spPr>
              <a:xfrm>
                <a:off x="693312" y="4042000"/>
                <a:ext cx="2283325" cy="572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0" name="Google Shape;180;p20"/>
            <p:cNvSpPr/>
            <p:nvPr/>
          </p:nvSpPr>
          <p:spPr>
            <a:xfrm rot="-792979">
              <a:off x="1172316" y="2718390"/>
              <a:ext cx="244064" cy="136805"/>
            </a:xfrm>
            <a:prstGeom prst="rect">
              <a:avLst/>
            </a:prstGeom>
            <a:solidFill>
              <a:srgbClr val="ABB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311700" y="923875"/>
            <a:ext cx="3999900" cy="3958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E-B Formulation:</a:t>
            </a:r>
            <a:endParaRPr/>
          </a:p>
        </p:txBody>
      </p:sp>
      <p:grpSp>
        <p:nvGrpSpPr>
          <p:cNvPr id="186" name="Google Shape;186;p21"/>
          <p:cNvGrpSpPr/>
          <p:nvPr/>
        </p:nvGrpSpPr>
        <p:grpSpPr>
          <a:xfrm>
            <a:off x="4977700" y="2350245"/>
            <a:ext cx="2531550" cy="2531956"/>
            <a:chOff x="4977700" y="2350245"/>
            <a:chExt cx="2531550" cy="2531956"/>
          </a:xfrm>
        </p:grpSpPr>
        <p:grpSp>
          <p:nvGrpSpPr>
            <p:cNvPr id="187" name="Google Shape;187;p21"/>
            <p:cNvGrpSpPr/>
            <p:nvPr/>
          </p:nvGrpSpPr>
          <p:grpSpPr>
            <a:xfrm>
              <a:off x="4977700" y="2350245"/>
              <a:ext cx="2531550" cy="2531956"/>
              <a:chOff x="503963" y="1147070"/>
              <a:chExt cx="2848920" cy="2849376"/>
            </a:xfrm>
          </p:grpSpPr>
          <p:grpSp>
            <p:nvGrpSpPr>
              <p:cNvPr id="188" name="Google Shape;188;p21"/>
              <p:cNvGrpSpPr/>
              <p:nvPr/>
            </p:nvGrpSpPr>
            <p:grpSpPr>
              <a:xfrm>
                <a:off x="503963" y="1147076"/>
                <a:ext cx="2848920" cy="2849370"/>
                <a:chOff x="311688" y="1147063"/>
                <a:chExt cx="2848920" cy="2849370"/>
              </a:xfrm>
            </p:grpSpPr>
            <p:pic>
              <p:nvPicPr>
                <p:cNvPr id="189" name="Google Shape;189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48197" t="0"/>
                <a:stretch/>
              </p:blipFill>
              <p:spPr>
                <a:xfrm>
                  <a:off x="311688" y="1147063"/>
                  <a:ext cx="2848920" cy="28493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0" name="Google Shape;190;p21"/>
                <p:cNvSpPr/>
                <p:nvPr/>
              </p:nvSpPr>
              <p:spPr>
                <a:xfrm>
                  <a:off x="2103075" y="3497100"/>
                  <a:ext cx="1057500" cy="499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1" name="Google Shape;191;p21"/>
              <p:cNvSpPr/>
              <p:nvPr/>
            </p:nvSpPr>
            <p:spPr>
              <a:xfrm>
                <a:off x="503975" y="1147070"/>
                <a:ext cx="445500" cy="294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" name="Google Shape;192;p21"/>
            <p:cNvSpPr/>
            <p:nvPr/>
          </p:nvSpPr>
          <p:spPr>
            <a:xfrm rot="-792979">
              <a:off x="5774041" y="3720390"/>
              <a:ext cx="244064" cy="136805"/>
            </a:xfrm>
            <a:prstGeom prst="rect">
              <a:avLst/>
            </a:prstGeom>
            <a:solidFill>
              <a:srgbClr val="ABB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21"/>
          <p:cNvGrpSpPr/>
          <p:nvPr/>
        </p:nvGrpSpPr>
        <p:grpSpPr>
          <a:xfrm>
            <a:off x="433006" y="2350238"/>
            <a:ext cx="2531533" cy="2531954"/>
            <a:chOff x="433006" y="2350238"/>
            <a:chExt cx="2531533" cy="2531954"/>
          </a:xfrm>
        </p:grpSpPr>
        <p:grpSp>
          <p:nvGrpSpPr>
            <p:cNvPr id="194" name="Google Shape;194;p21"/>
            <p:cNvGrpSpPr/>
            <p:nvPr/>
          </p:nvGrpSpPr>
          <p:grpSpPr>
            <a:xfrm>
              <a:off x="433006" y="2350238"/>
              <a:ext cx="2531533" cy="2531954"/>
              <a:chOff x="503970" y="1147063"/>
              <a:chExt cx="2848900" cy="2849374"/>
            </a:xfrm>
          </p:grpSpPr>
          <p:grpSp>
            <p:nvGrpSpPr>
              <p:cNvPr id="195" name="Google Shape;195;p21"/>
              <p:cNvGrpSpPr/>
              <p:nvPr/>
            </p:nvGrpSpPr>
            <p:grpSpPr>
              <a:xfrm>
                <a:off x="503970" y="1147063"/>
                <a:ext cx="2848900" cy="2849374"/>
                <a:chOff x="311695" y="1147050"/>
                <a:chExt cx="2848900" cy="2849374"/>
              </a:xfrm>
            </p:grpSpPr>
            <p:pic>
              <p:nvPicPr>
                <p:cNvPr id="196" name="Google Shape;196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48197" t="0"/>
                <a:stretch/>
              </p:blipFill>
              <p:spPr>
                <a:xfrm>
                  <a:off x="311695" y="1147050"/>
                  <a:ext cx="2848900" cy="28493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7" name="Google Shape;197;p21"/>
                <p:cNvSpPr/>
                <p:nvPr/>
              </p:nvSpPr>
              <p:spPr>
                <a:xfrm>
                  <a:off x="2103075" y="3497100"/>
                  <a:ext cx="1057500" cy="499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8" name="Google Shape;198;p21"/>
              <p:cNvSpPr/>
              <p:nvPr/>
            </p:nvSpPr>
            <p:spPr>
              <a:xfrm>
                <a:off x="503975" y="1147070"/>
                <a:ext cx="445500" cy="294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9" name="Google Shape;199;p21"/>
            <p:cNvSpPr/>
            <p:nvPr/>
          </p:nvSpPr>
          <p:spPr>
            <a:xfrm rot="-792979">
              <a:off x="1211116" y="3720403"/>
              <a:ext cx="244064" cy="136805"/>
            </a:xfrm>
            <a:prstGeom prst="rect">
              <a:avLst/>
            </a:prstGeom>
            <a:solidFill>
              <a:srgbClr val="ABB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Formulations of Maxwell</a:t>
            </a:r>
            <a:endParaRPr/>
          </a:p>
        </p:txBody>
      </p:sp>
      <p:sp>
        <p:nvSpPr>
          <p:cNvPr id="201" name="Google Shape;201;p21"/>
          <p:cNvSpPr txBox="1"/>
          <p:nvPr>
            <p:ph idx="2" type="body"/>
          </p:nvPr>
        </p:nvSpPr>
        <p:spPr>
          <a:xfrm>
            <a:off x="4832400" y="923875"/>
            <a:ext cx="3999900" cy="3958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H-J Formulation:</a:t>
            </a:r>
            <a:endParaRPr/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949" y="1441613"/>
            <a:ext cx="2587400" cy="8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9560" y="1441625"/>
            <a:ext cx="2505590" cy="8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 b="0" l="62058" r="30510" t="59569"/>
          <a:stretch/>
        </p:blipFill>
        <p:spPr>
          <a:xfrm>
            <a:off x="3208725" y="3935250"/>
            <a:ext cx="192275" cy="3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b="0" l="21881" r="59168" t="49796"/>
          <a:stretch/>
        </p:blipFill>
        <p:spPr>
          <a:xfrm>
            <a:off x="3406400" y="3856263"/>
            <a:ext cx="490300" cy="40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1"/>
          <p:cNvGrpSpPr/>
          <p:nvPr/>
        </p:nvGrpSpPr>
        <p:grpSpPr>
          <a:xfrm>
            <a:off x="1665225" y="3479500"/>
            <a:ext cx="1543500" cy="618600"/>
            <a:chOff x="1665225" y="3479500"/>
            <a:chExt cx="1543500" cy="618600"/>
          </a:xfrm>
        </p:grpSpPr>
        <p:cxnSp>
          <p:nvCxnSpPr>
            <p:cNvPr id="207" name="Google Shape;207;p21"/>
            <p:cNvCxnSpPr/>
            <p:nvPr/>
          </p:nvCxnSpPr>
          <p:spPr>
            <a:xfrm>
              <a:off x="1665225" y="3479500"/>
              <a:ext cx="1230900" cy="61860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21"/>
            <p:cNvCxnSpPr/>
            <p:nvPr/>
          </p:nvCxnSpPr>
          <p:spPr>
            <a:xfrm>
              <a:off x="2896125" y="4098100"/>
              <a:ext cx="3126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09" name="Google Shape;209;p21"/>
          <p:cNvCxnSpPr/>
          <p:nvPr/>
        </p:nvCxnSpPr>
        <p:spPr>
          <a:xfrm>
            <a:off x="2171975" y="2964775"/>
            <a:ext cx="736200" cy="3774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1"/>
          <p:cNvCxnSpPr/>
          <p:nvPr/>
        </p:nvCxnSpPr>
        <p:spPr>
          <a:xfrm>
            <a:off x="2897650" y="3342175"/>
            <a:ext cx="3126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1" name="Google Shape;211;p21"/>
          <p:cNvGrpSpPr/>
          <p:nvPr/>
        </p:nvGrpSpPr>
        <p:grpSpPr>
          <a:xfrm>
            <a:off x="2204600" y="3418525"/>
            <a:ext cx="1005650" cy="354300"/>
            <a:chOff x="1665225" y="3479500"/>
            <a:chExt cx="1005650" cy="354300"/>
          </a:xfrm>
        </p:grpSpPr>
        <p:cxnSp>
          <p:nvCxnSpPr>
            <p:cNvPr id="212" name="Google Shape;212;p21"/>
            <p:cNvCxnSpPr/>
            <p:nvPr/>
          </p:nvCxnSpPr>
          <p:spPr>
            <a:xfrm>
              <a:off x="1665225" y="3479500"/>
              <a:ext cx="698400" cy="35430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21"/>
            <p:cNvCxnSpPr/>
            <p:nvPr/>
          </p:nvCxnSpPr>
          <p:spPr>
            <a:xfrm>
              <a:off x="2358275" y="3833800"/>
              <a:ext cx="3126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4" name="Google Shape;214;p21"/>
          <p:cNvPicPr preferRelativeResize="0"/>
          <p:nvPr/>
        </p:nvPicPr>
        <p:blipFill rotWithShape="1">
          <a:blip r:embed="rId4">
            <a:alphaModFix/>
          </a:blip>
          <a:srcRect b="10602" l="40344" r="49420" t="56149"/>
          <a:stretch/>
        </p:blipFill>
        <p:spPr>
          <a:xfrm>
            <a:off x="3213263" y="3654488"/>
            <a:ext cx="264801" cy="2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4">
            <a:alphaModFix/>
          </a:blip>
          <a:srcRect b="65759" l="36285" r="53480" t="0"/>
          <a:stretch/>
        </p:blipFill>
        <p:spPr>
          <a:xfrm>
            <a:off x="3213275" y="3203850"/>
            <a:ext cx="264801" cy="27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1"/>
          <p:cNvCxnSpPr/>
          <p:nvPr/>
        </p:nvCxnSpPr>
        <p:spPr>
          <a:xfrm>
            <a:off x="6698900" y="2964775"/>
            <a:ext cx="736200" cy="3774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1"/>
          <p:cNvCxnSpPr/>
          <p:nvPr/>
        </p:nvCxnSpPr>
        <p:spPr>
          <a:xfrm>
            <a:off x="7424575" y="3342175"/>
            <a:ext cx="3126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8" name="Google Shape;218;p21"/>
          <p:cNvGrpSpPr/>
          <p:nvPr/>
        </p:nvGrpSpPr>
        <p:grpSpPr>
          <a:xfrm>
            <a:off x="6779000" y="3418525"/>
            <a:ext cx="1005650" cy="354300"/>
            <a:chOff x="1665225" y="3479500"/>
            <a:chExt cx="1005650" cy="354300"/>
          </a:xfrm>
        </p:grpSpPr>
        <p:cxnSp>
          <p:nvCxnSpPr>
            <p:cNvPr id="219" name="Google Shape;219;p21"/>
            <p:cNvCxnSpPr/>
            <p:nvPr/>
          </p:nvCxnSpPr>
          <p:spPr>
            <a:xfrm>
              <a:off x="1665225" y="3479500"/>
              <a:ext cx="698400" cy="35430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1"/>
            <p:cNvCxnSpPr/>
            <p:nvPr/>
          </p:nvCxnSpPr>
          <p:spPr>
            <a:xfrm>
              <a:off x="2358275" y="3833800"/>
              <a:ext cx="3126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1" name="Google Shape;221;p21"/>
          <p:cNvGrpSpPr/>
          <p:nvPr/>
        </p:nvGrpSpPr>
        <p:grpSpPr>
          <a:xfrm>
            <a:off x="6212825" y="3479500"/>
            <a:ext cx="1543500" cy="618600"/>
            <a:chOff x="1665225" y="3479500"/>
            <a:chExt cx="1543500" cy="618600"/>
          </a:xfrm>
        </p:grpSpPr>
        <p:cxnSp>
          <p:nvCxnSpPr>
            <p:cNvPr id="222" name="Google Shape;222;p21"/>
            <p:cNvCxnSpPr/>
            <p:nvPr/>
          </p:nvCxnSpPr>
          <p:spPr>
            <a:xfrm>
              <a:off x="1665225" y="3479500"/>
              <a:ext cx="1230900" cy="61860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21"/>
            <p:cNvCxnSpPr/>
            <p:nvPr/>
          </p:nvCxnSpPr>
          <p:spPr>
            <a:xfrm>
              <a:off x="2896125" y="4098100"/>
              <a:ext cx="3126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24" name="Google Shape;224;p21"/>
          <p:cNvPicPr preferRelativeResize="0"/>
          <p:nvPr/>
        </p:nvPicPr>
        <p:blipFill rotWithShape="1">
          <a:blip r:embed="rId5">
            <a:alphaModFix/>
          </a:blip>
          <a:srcRect b="15963" l="46495" r="42044" t="49796"/>
          <a:stretch/>
        </p:blipFill>
        <p:spPr>
          <a:xfrm>
            <a:off x="7737175" y="3203850"/>
            <a:ext cx="287150" cy="2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5">
            <a:alphaModFix/>
          </a:blip>
          <a:srcRect b="15963" l="68699" r="20731" t="49796"/>
          <a:stretch/>
        </p:blipFill>
        <p:spPr>
          <a:xfrm>
            <a:off x="7784650" y="3650475"/>
            <a:ext cx="264800" cy="2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 rotWithShape="1">
          <a:blip r:embed="rId5">
            <a:alphaModFix/>
          </a:blip>
          <a:srcRect b="59571" l="22815" r="70307" t="9872"/>
          <a:stretch/>
        </p:blipFill>
        <p:spPr>
          <a:xfrm>
            <a:off x="7756325" y="3998575"/>
            <a:ext cx="172300" cy="2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 rotWithShape="1">
          <a:blip r:embed="rId5">
            <a:alphaModFix/>
          </a:blip>
          <a:srcRect b="59571" l="60392" r="32730" t="9872"/>
          <a:stretch/>
        </p:blipFill>
        <p:spPr>
          <a:xfrm>
            <a:off x="7981150" y="3998575"/>
            <a:ext cx="172300" cy="2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